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2"/>
  </p:notesMasterIdLst>
  <p:sldIdLst>
    <p:sldId id="256" r:id="rId2"/>
    <p:sldId id="257" r:id="rId3"/>
    <p:sldId id="286" r:id="rId4"/>
    <p:sldId id="258" r:id="rId5"/>
    <p:sldId id="259" r:id="rId6"/>
    <p:sldId id="260"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7104063"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j+uG6AjFqoW0YAKPgQXuOWBqZX5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EF60F8-9284-4017-8479-7EE854818540}">
  <a:tblStyle styleId="{E8EF60F8-9284-4017-8479-7EE85481854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8427" cy="513508"/>
          </a:xfrm>
          <a:prstGeom prst="rect">
            <a:avLst/>
          </a:prstGeom>
          <a:noFill/>
          <a:ln>
            <a:noFill/>
          </a:ln>
        </p:spPr>
        <p:txBody>
          <a:bodyPr spcFirstLastPara="1" wrap="square" lIns="99075" tIns="49525" rIns="99075" bIns="49525"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3992" y="0"/>
            <a:ext cx="3078427" cy="513508"/>
          </a:xfrm>
          <a:prstGeom prst="rect">
            <a:avLst/>
          </a:prstGeom>
          <a:noFill/>
          <a:ln>
            <a:noFill/>
          </a:ln>
        </p:spPr>
        <p:txBody>
          <a:bodyPr spcFirstLastPara="1" wrap="square" lIns="99075" tIns="49525" rIns="99075" bIns="49525"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21107"/>
            <a:ext cx="3078427" cy="513507"/>
          </a:xfrm>
          <a:prstGeom prst="rect">
            <a:avLst/>
          </a:prstGeom>
          <a:noFill/>
          <a:ln>
            <a:noFill/>
          </a:ln>
        </p:spPr>
        <p:txBody>
          <a:bodyPr spcFirstLastPara="1" wrap="square" lIns="99075" tIns="49525" rIns="99075" bIns="49525"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marR="0" lvl="0" indent="0" algn="r" rtl="0">
              <a:spcBef>
                <a:spcPts val="0"/>
              </a:spcBef>
              <a:spcAft>
                <a:spcPts val="0"/>
              </a:spcAft>
              <a:buNone/>
            </a:pPr>
            <a:fld id="{00000000-1234-1234-1234-123412341234}" type="slidenum">
              <a:rPr lang="en-GB"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1: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Hello everyone,</a:t>
            </a:r>
            <a:endParaRPr/>
          </a:p>
          <a:p>
            <a:pPr marL="0" lvl="0" indent="0" algn="l" rtl="0">
              <a:spcBef>
                <a:spcPts val="0"/>
              </a:spcBef>
              <a:spcAft>
                <a:spcPts val="0"/>
              </a:spcAft>
              <a:buNone/>
            </a:pPr>
            <a:endParaRPr/>
          </a:p>
          <a:p>
            <a:pPr marL="0" lvl="0" indent="0" algn="l" rtl="0">
              <a:spcBef>
                <a:spcPts val="0"/>
              </a:spcBef>
              <a:spcAft>
                <a:spcPts val="0"/>
              </a:spcAft>
              <a:buNone/>
            </a:pPr>
            <a:r>
              <a:rPr lang="en-GB"/>
              <a:t>My name is Sergio Davies and we will go together through this concurrent and parallel system module.</a:t>
            </a:r>
            <a:endParaRPr/>
          </a:p>
          <a:p>
            <a:pPr marL="0" lvl="0" indent="0" algn="l" rtl="0">
              <a:spcBef>
                <a:spcPts val="0"/>
              </a:spcBef>
              <a:spcAft>
                <a:spcPts val="0"/>
              </a:spcAft>
              <a:buNone/>
            </a:pPr>
            <a:r>
              <a:rPr lang="en-GB"/>
              <a:t>I am the module leader for this and I will be with you for the initial 12 weeks. Andrew Hamilton will cover the remaining 12 weeks.</a:t>
            </a:r>
            <a:endParaRPr/>
          </a:p>
          <a:p>
            <a:pPr marL="0" lvl="0" indent="0" algn="l" rtl="0">
              <a:spcBef>
                <a:spcPts val="0"/>
              </a:spcBef>
              <a:spcAft>
                <a:spcPts val="0"/>
              </a:spcAft>
              <a:buNone/>
            </a:pPr>
            <a:r>
              <a:rPr lang="en-GB"/>
              <a:t>But we’ll see the details of this in a moment</a:t>
            </a:r>
            <a:endParaRPr/>
          </a:p>
        </p:txBody>
      </p:sp>
      <p:sp>
        <p:nvSpPr>
          <p:cNvPr id="103" name="Google Shape;103;p1: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0: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Next few topics cover what is concurrency and why we use it</a:t>
            </a:r>
            <a:endParaRPr/>
          </a:p>
        </p:txBody>
      </p:sp>
      <p:sp>
        <p:nvSpPr>
          <p:cNvPr id="173" name="Google Shape;173;p10: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1: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p11: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So, let’s start with a basic definition: from the Merriam-Webster dictionary, which of these definition would you use as concurrency in computer science?</a:t>
            </a:r>
            <a:endParaRPr/>
          </a:p>
          <a:p>
            <a:pPr marL="0" lvl="0" indent="0" algn="l" rtl="0">
              <a:spcBef>
                <a:spcPts val="0"/>
              </a:spcBef>
              <a:spcAft>
                <a:spcPts val="0"/>
              </a:spcAft>
              <a:buNone/>
            </a:pPr>
            <a:r>
              <a:rPr lang="en-GB"/>
              <a:t>Pause the playback here, so you are able to read the definitions and come up with your answer.</a:t>
            </a:r>
            <a:endParaRPr/>
          </a:p>
          <a:p>
            <a:pPr marL="0" lvl="0" indent="0" algn="l" rtl="0">
              <a:spcBef>
                <a:spcPts val="0"/>
              </a:spcBef>
              <a:spcAft>
                <a:spcPts val="0"/>
              </a:spcAft>
              <a:buNone/>
            </a:pPr>
            <a:r>
              <a:rPr lang="en-GB"/>
              <a:t>You have guessed correctly with 3A: the simultaneous occurrence of events or circumstances.</a:t>
            </a:r>
            <a:endParaRPr/>
          </a:p>
        </p:txBody>
      </p:sp>
      <p:sp>
        <p:nvSpPr>
          <p:cNvPr id="180" name="Google Shape;180;p11: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2: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12: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If we want to take a look at other three definitions</a:t>
            </a:r>
            <a:endParaRPr/>
          </a:p>
        </p:txBody>
      </p:sp>
      <p:sp>
        <p:nvSpPr>
          <p:cNvPr id="188" name="Google Shape;188;p12: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3: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3: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If we want to extract a common theme from all these definitions, in computer science concurrency is about computations that can excute simultaneously, and about how the order of execution affects the result.</a:t>
            </a:r>
            <a:endParaRPr/>
          </a:p>
          <a:p>
            <a:pPr marL="0" lvl="0" indent="0" algn="l" rtl="0">
              <a:spcBef>
                <a:spcPts val="0"/>
              </a:spcBef>
              <a:spcAft>
                <a:spcPts val="0"/>
              </a:spcAft>
              <a:buNone/>
            </a:pPr>
            <a:r>
              <a:rPr lang="en-GB"/>
              <a:t>Here, please note, the key point is on the “Order of execution”.</a:t>
            </a:r>
            <a:endParaRPr/>
          </a:p>
        </p:txBody>
      </p:sp>
      <p:sp>
        <p:nvSpPr>
          <p:cNvPr id="195" name="Google Shape;195;p13: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4: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4: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Look at this set of modern CPUs: all of them have multiple core and threads: 10 cores, 20 threads or 8 cores 16 threads, and so on.</a:t>
            </a:r>
            <a:endParaRPr/>
          </a:p>
        </p:txBody>
      </p:sp>
      <p:sp>
        <p:nvSpPr>
          <p:cNvPr id="202" name="Google Shape;202;p14: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5: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15: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Now look at this mobile phone. It is a screenshot of an internet website that compares mobile phone. This is just one of them. Others aren’t much different from this. The key interest point is the CPU: why do you think there is the need for a mobile phone to have 8 cores in a single CPU?</a:t>
            </a:r>
            <a:endParaRPr/>
          </a:p>
        </p:txBody>
      </p:sp>
      <p:sp>
        <p:nvSpPr>
          <p:cNvPr id="211" name="Google Shape;211;p15: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6: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6: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So, modern technology is going towards parallel architectures, in workstations, supercomputers and mobile phones. Why do you think this is happening?</a:t>
            </a:r>
            <a:endParaRPr/>
          </a:p>
        </p:txBody>
      </p:sp>
      <p:sp>
        <p:nvSpPr>
          <p:cNvPr id="220" name="Google Shape;220;p16: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17: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In this image you can see the evolution in summary of CPU technology:</a:t>
            </a:r>
            <a:endParaRPr/>
          </a:p>
          <a:p>
            <a:pPr marL="0" lvl="0" indent="0" algn="l" rtl="0">
              <a:spcBef>
                <a:spcPts val="0"/>
              </a:spcBef>
              <a:spcAft>
                <a:spcPts val="0"/>
              </a:spcAft>
              <a:buNone/>
            </a:pPr>
            <a:r>
              <a:rPr lang="en-GB"/>
              <a:t>The number of transistors follow Moore’s law: every 18 months the number of transistors in a CPU doubles.</a:t>
            </a:r>
            <a:endParaRPr/>
          </a:p>
          <a:p>
            <a:pPr marL="0" lvl="0" indent="0" algn="l" rtl="0">
              <a:spcBef>
                <a:spcPts val="0"/>
              </a:spcBef>
              <a:spcAft>
                <a:spcPts val="0"/>
              </a:spcAft>
              <a:buNone/>
            </a:pPr>
            <a:r>
              <a:rPr lang="en-GB"/>
              <a:t>However, we have had increase in performance up until the beginning of the millennium. After that the performance and the speed started becoming stationary: no more advancements were made because we hit limitations on the hardware.</a:t>
            </a:r>
            <a:endParaRPr/>
          </a:p>
          <a:p>
            <a:pPr marL="0" lvl="0" indent="0" algn="l" rtl="0">
              <a:spcBef>
                <a:spcPts val="0"/>
              </a:spcBef>
              <a:spcAft>
                <a:spcPts val="0"/>
              </a:spcAft>
              <a:buNone/>
            </a:pPr>
            <a:r>
              <a:rPr lang="en-GB"/>
              <a:t>Since we could not improve any longer the performance of a single core, we started increasing the number of cores, leaving to software designers to take advantage of the new CPU structure using software concurrency</a:t>
            </a:r>
            <a:endParaRPr/>
          </a:p>
        </p:txBody>
      </p:sp>
      <p:sp>
        <p:nvSpPr>
          <p:cNvPr id="227" name="Google Shape;227;p17: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8: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8: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See notes from previous slides</a:t>
            </a:r>
            <a:endParaRPr/>
          </a:p>
        </p:txBody>
      </p:sp>
      <p:sp>
        <p:nvSpPr>
          <p:cNvPr id="235" name="Google Shape;235;p18: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9: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19: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Let’s have some real-life examples of concurrency</a:t>
            </a:r>
            <a:endParaRPr/>
          </a:p>
        </p:txBody>
      </p:sp>
      <p:sp>
        <p:nvSpPr>
          <p:cNvPr id="242" name="Google Shape;242;p19: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2: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This module has been running for a while, but never in the current format. So I am sure there will be adjustments and changes in course, to adapt to this new way of teaching and learning. We’d love to hear from you questions and feedback.</a:t>
            </a:r>
            <a:endParaRPr/>
          </a:p>
          <a:p>
            <a:pPr marL="0" lvl="0" indent="0" algn="l" rtl="0">
              <a:spcBef>
                <a:spcPts val="0"/>
              </a:spcBef>
              <a:spcAft>
                <a:spcPts val="0"/>
              </a:spcAft>
              <a:buNone/>
            </a:pPr>
            <a:r>
              <a:rPr lang="en-GB"/>
              <a:t>In case you want to ask questions you can send emails to both of us, and the first one to pick it up will reply.</a:t>
            </a:r>
            <a:endParaRPr/>
          </a:p>
          <a:p>
            <a:pPr marL="0" lvl="0" indent="0" algn="l" rtl="0">
              <a:spcBef>
                <a:spcPts val="0"/>
              </a:spcBef>
              <a:spcAft>
                <a:spcPts val="0"/>
              </a:spcAft>
              <a:buNone/>
            </a:pPr>
            <a:r>
              <a:rPr lang="en-GB"/>
              <a:t>In case you prefer to submit a question anonymously, there is also a form which does not store information about yourself. During tutorial sessions we’ll look if there are questions, and in case we’ll look for an answer.</a:t>
            </a:r>
            <a:endParaRPr/>
          </a:p>
        </p:txBody>
      </p:sp>
      <p:sp>
        <p:nvSpPr>
          <p:cNvPr id="110" name="Google Shape;110;p2: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0: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20: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Think about where concurrency would naturally happen in the real world.</a:t>
            </a:r>
            <a:endParaRPr/>
          </a:p>
        </p:txBody>
      </p:sp>
      <p:sp>
        <p:nvSpPr>
          <p:cNvPr id="249" name="Google Shape;249;p20: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1: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21: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My favourite example in real life is the road: each car that is moving across the roads is an independent actor, or if we want to keep the similarities with computer science, each car is a process or a thread</a:t>
            </a:r>
            <a:endParaRPr/>
          </a:p>
        </p:txBody>
      </p:sp>
      <p:sp>
        <p:nvSpPr>
          <p:cNvPr id="256" name="Google Shape;256;p21: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2: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22: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A system is truly concurrent only if there are more processes running at the same time in the system.</a:t>
            </a:r>
            <a:endParaRPr/>
          </a:p>
          <a:p>
            <a:pPr marL="0" lvl="0" indent="0" algn="l" rtl="0">
              <a:spcBef>
                <a:spcPts val="0"/>
              </a:spcBef>
              <a:spcAft>
                <a:spcPts val="0"/>
              </a:spcAft>
              <a:buNone/>
            </a:pPr>
            <a:r>
              <a:rPr lang="en-GB"/>
              <a:t>But what happens if one process misbehaves? If you see the image, you can see that one car is not following the rules. What do you think would happen?</a:t>
            </a:r>
            <a:endParaRPr/>
          </a:p>
        </p:txBody>
      </p:sp>
      <p:sp>
        <p:nvSpPr>
          <p:cNvPr id="264" name="Google Shape;264;p22: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3: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23: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Yes! A big car crash! In computer terms, this would mean system corruption.</a:t>
            </a:r>
            <a:endParaRPr/>
          </a:p>
        </p:txBody>
      </p:sp>
      <p:sp>
        <p:nvSpPr>
          <p:cNvPr id="272" name="Google Shape;272;p23: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4: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24: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So it is important that we set rules for concurrent process to follow. In the image you see lanes where cars can run in a single direction: on the left coming towards you, on the right going away from you. However, at some points these roads will cross each other, and there is when things get interesting</a:t>
            </a:r>
            <a:endParaRPr/>
          </a:p>
        </p:txBody>
      </p:sp>
      <p:sp>
        <p:nvSpPr>
          <p:cNvPr id="280" name="Google Shape;280;p24: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5: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25: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Things get interesting because it is important to define clear rules on how the process should interact with each other. On roads we have traffic lights in crossings, or we have roundabouts, or we have junctions</a:t>
            </a:r>
            <a:endParaRPr/>
          </a:p>
        </p:txBody>
      </p:sp>
      <p:sp>
        <p:nvSpPr>
          <p:cNvPr id="288" name="Google Shape;288;p25: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6: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p26: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The interaction between multiple threads require careful thoughts: which threads can interact? When can threads interact? If multiple threads can interact, which one goes first?</a:t>
            </a:r>
            <a:endParaRPr/>
          </a:p>
          <a:p>
            <a:pPr marL="0" lvl="0" indent="0" algn="l" rtl="0">
              <a:spcBef>
                <a:spcPts val="0"/>
              </a:spcBef>
              <a:spcAft>
                <a:spcPts val="0"/>
              </a:spcAft>
              <a:buNone/>
            </a:pPr>
            <a:r>
              <a:rPr lang="en-GB"/>
              <a:t>This type of coordination is not present in sequential algorithms, and this is where the difficulty of concurrent programming comes it, because the interaction between threads is left to the software developer.</a:t>
            </a:r>
            <a:endParaRPr/>
          </a:p>
          <a:p>
            <a:pPr marL="0" lvl="0" indent="0" algn="l" rtl="0">
              <a:spcBef>
                <a:spcPts val="0"/>
              </a:spcBef>
              <a:spcAft>
                <a:spcPts val="0"/>
              </a:spcAft>
              <a:buNone/>
            </a:pPr>
            <a:r>
              <a:rPr lang="en-GB"/>
              <a:t>In general the two main issues while developing concurrent software are deadlock and starvation. Concurrent programming is more difficult than sequential programming because it requires to be sure that the code is safe in any possible case</a:t>
            </a:r>
            <a:endParaRPr/>
          </a:p>
        </p:txBody>
      </p:sp>
      <p:sp>
        <p:nvSpPr>
          <p:cNvPr id="298" name="Google Shape;298;p26: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7: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27: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We talked about deadlock and starvation. But what are these?</a:t>
            </a:r>
            <a:endParaRPr/>
          </a:p>
          <a:p>
            <a:pPr marL="0" lvl="0" indent="0" algn="l" rtl="0">
              <a:spcBef>
                <a:spcPts val="0"/>
              </a:spcBef>
              <a:spcAft>
                <a:spcPts val="0"/>
              </a:spcAft>
              <a:buNone/>
            </a:pPr>
            <a:r>
              <a:rPr lang="en-GB"/>
              <a:t>Deadlock is a state in which each process or thread waits indefinitely for some other process or thread to take place.</a:t>
            </a:r>
            <a:endParaRPr/>
          </a:p>
          <a:p>
            <a:pPr marL="0" lvl="0" indent="0" algn="l" rtl="0">
              <a:spcBef>
                <a:spcPts val="0"/>
              </a:spcBef>
              <a:spcAft>
                <a:spcPts val="0"/>
              </a:spcAft>
              <a:buNone/>
            </a:pPr>
            <a:r>
              <a:rPr lang="en-GB"/>
              <a:t>Starvation, instead, occurs when a process is perpetually denied the resources necessary to progress its execution</a:t>
            </a:r>
            <a:endParaRPr/>
          </a:p>
        </p:txBody>
      </p:sp>
      <p:sp>
        <p:nvSpPr>
          <p:cNvPr id="305" name="Google Shape;305;p27: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f08d39d4c3_0_0:notes"/>
          <p:cNvSpPr txBox="1">
            <a:spLocks noGrp="1"/>
          </p:cNvSpPr>
          <p:nvPr>
            <p:ph type="body" idx="1"/>
          </p:nvPr>
        </p:nvSpPr>
        <p:spPr>
          <a:xfrm>
            <a:off x="710405" y="4861435"/>
            <a:ext cx="5683200" cy="4605600"/>
          </a:xfrm>
          <a:prstGeom prst="rect">
            <a:avLst/>
          </a:prstGeom>
        </p:spPr>
        <p:txBody>
          <a:bodyPr spcFirstLastPara="1" wrap="square" lIns="99075" tIns="49525" rIns="99075" bIns="49525" anchor="t" anchorCtr="0">
            <a:noAutofit/>
          </a:bodyPr>
          <a:lstStyle/>
          <a:p>
            <a:pPr marL="0" lvl="0" indent="0" algn="l" rtl="0">
              <a:spcBef>
                <a:spcPts val="0"/>
              </a:spcBef>
              <a:spcAft>
                <a:spcPts val="0"/>
              </a:spcAft>
              <a:buNone/>
            </a:pPr>
            <a:r>
              <a:rPr lang="en-GB"/>
              <a:t>There are many reference books on C++ concurrency, and all cover the same topics.</a:t>
            </a:r>
            <a:endParaRPr/>
          </a:p>
          <a:p>
            <a:pPr marL="0" lvl="0" indent="0" algn="l" rtl="0">
              <a:spcBef>
                <a:spcPts val="0"/>
              </a:spcBef>
              <a:spcAft>
                <a:spcPts val="0"/>
              </a:spcAft>
              <a:buNone/>
            </a:pPr>
            <a:r>
              <a:rPr lang="en-GB"/>
              <a:t>If you have your favourite book, please use that.</a:t>
            </a:r>
            <a:endParaRPr/>
          </a:p>
          <a:p>
            <a:pPr marL="0" lvl="0" indent="0" algn="l" rtl="0">
              <a:spcBef>
                <a:spcPts val="0"/>
              </a:spcBef>
              <a:spcAft>
                <a:spcPts val="0"/>
              </a:spcAft>
              <a:buNone/>
            </a:pPr>
            <a:r>
              <a:rPr lang="en-GB"/>
              <a:t>Otherwise, this may give a good introduction: “C++ concurrency in action : practical</a:t>
            </a:r>
            <a:endParaRPr/>
          </a:p>
          <a:p>
            <a:pPr marL="0" lvl="0" indent="0" algn="l" rtl="0">
              <a:spcBef>
                <a:spcPts val="0"/>
              </a:spcBef>
              <a:spcAft>
                <a:spcPts val="0"/>
              </a:spcAft>
              <a:buNone/>
            </a:pPr>
            <a:r>
              <a:rPr lang="en-GB"/>
              <a:t>Multithreading” - Williams, Anthony (Software engineer) - 2012</a:t>
            </a:r>
            <a:endParaRPr/>
          </a:p>
        </p:txBody>
      </p:sp>
      <p:sp>
        <p:nvSpPr>
          <p:cNvPr id="314" name="Google Shape;314;gf08d39d4c3_0_0:notes"/>
          <p:cNvSpPr>
            <a:spLocks noGrp="1" noRot="1" noChangeAspect="1"/>
          </p:cNvSpPr>
          <p:nvPr>
            <p:ph type="sldImg" idx="2"/>
          </p:nvPr>
        </p:nvSpPr>
        <p:spPr>
          <a:xfrm>
            <a:off x="1184241" y="767595"/>
            <a:ext cx="4736400" cy="3837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8: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p28: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Topics covered in this presentation:</a:t>
            </a:r>
            <a:endParaRPr/>
          </a:p>
          <a:p>
            <a:pPr marL="0" lvl="0" indent="0" algn="l" rtl="0">
              <a:spcBef>
                <a:spcPts val="0"/>
              </a:spcBef>
              <a:spcAft>
                <a:spcPts val="0"/>
              </a:spcAft>
              <a:buNone/>
            </a:pPr>
            <a:r>
              <a:rPr lang="en-GB"/>
              <a:t> - What is concurrency?</a:t>
            </a:r>
            <a:endParaRPr/>
          </a:p>
          <a:p>
            <a:pPr marL="0" lvl="0" indent="0" algn="l" rtl="0">
              <a:spcBef>
                <a:spcPts val="0"/>
              </a:spcBef>
              <a:spcAft>
                <a:spcPts val="0"/>
              </a:spcAft>
              <a:buNone/>
            </a:pPr>
            <a:r>
              <a:rPr lang="en-GB"/>
              <a:t> - Why do we need concurrency?</a:t>
            </a:r>
            <a:endParaRPr/>
          </a:p>
          <a:p>
            <a:pPr marL="0" lvl="0" indent="0" algn="l" rtl="0">
              <a:spcBef>
                <a:spcPts val="0"/>
              </a:spcBef>
              <a:spcAft>
                <a:spcPts val="0"/>
              </a:spcAft>
              <a:buNone/>
            </a:pPr>
            <a:r>
              <a:rPr lang="en-GB"/>
              <a:t> - A real-world example</a:t>
            </a:r>
            <a:endParaRPr/>
          </a:p>
          <a:p>
            <a:pPr marL="0" lvl="0" indent="0" algn="l" rtl="0">
              <a:spcBef>
                <a:spcPts val="0"/>
              </a:spcBef>
              <a:spcAft>
                <a:spcPts val="0"/>
              </a:spcAft>
              <a:buNone/>
            </a:pPr>
            <a:r>
              <a:rPr lang="en-GB"/>
              <a:t> - The two main critical concurrency issues</a:t>
            </a:r>
            <a:endParaRPr/>
          </a:p>
        </p:txBody>
      </p:sp>
      <p:sp>
        <p:nvSpPr>
          <p:cNvPr id="322" name="Google Shape;322;p28: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3: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The module comprises two parts. During the initial twelve weeks, we will be covering multithreaded software.</a:t>
            </a:r>
            <a:endParaRPr/>
          </a:p>
          <a:p>
            <a:pPr marL="0" lvl="0" indent="0" algn="l" rtl="0">
              <a:spcBef>
                <a:spcPts val="0"/>
              </a:spcBef>
              <a:spcAft>
                <a:spcPts val="0"/>
              </a:spcAft>
              <a:buNone/>
            </a:pPr>
            <a:r>
              <a:rPr lang="en-GB"/>
              <a:t>During the second term, you will be covering CUDA with Andy.</a:t>
            </a:r>
            <a:endParaRPr/>
          </a:p>
          <a:p>
            <a:pPr marL="0" lvl="0" indent="0" algn="l" rtl="0">
              <a:spcBef>
                <a:spcPts val="0"/>
              </a:spcBef>
              <a:spcAft>
                <a:spcPts val="0"/>
              </a:spcAft>
              <a:buNone/>
            </a:pPr>
            <a:r>
              <a:rPr lang="en-GB"/>
              <a:t>We will use C++ during all the module.</a:t>
            </a:r>
            <a:endParaRPr/>
          </a:p>
          <a:p>
            <a:pPr marL="0" lvl="0" indent="0" algn="l" rtl="0">
              <a:spcBef>
                <a:spcPts val="0"/>
              </a:spcBef>
              <a:spcAft>
                <a:spcPts val="0"/>
              </a:spcAft>
              <a:buNone/>
            </a:pPr>
            <a:r>
              <a:rPr lang="en-GB"/>
              <a:t>This is because if you are looking to parallelise an algorithm, it means that you are struggling for performance. Therefore you need to write code as close to the hardware as possible to make it as fast as possible. There is no point in writing Java or Python code: these are languages compiled on a virtual machine or an interpreter which then require longer to be executed on the real machine.</a:t>
            </a:r>
            <a:endParaRPr/>
          </a:p>
          <a:p>
            <a:pPr marL="0" lvl="0" indent="0" algn="l" rtl="0">
              <a:spcBef>
                <a:spcPts val="0"/>
              </a:spcBef>
              <a:spcAft>
                <a:spcPts val="0"/>
              </a:spcAft>
              <a:buNone/>
            </a:pPr>
            <a:r>
              <a:rPr lang="en-GB"/>
              <a:t>In general C++ is a good compromise: this is a compiled language, so the executable is specific for one architecture, but the source code is portable across multiple architectures.</a:t>
            </a:r>
            <a:endParaRPr/>
          </a:p>
          <a:p>
            <a:pPr marL="0" lvl="0" indent="0" algn="l" rtl="0">
              <a:spcBef>
                <a:spcPts val="0"/>
              </a:spcBef>
              <a:spcAft>
                <a:spcPts val="0"/>
              </a:spcAft>
              <a:buNone/>
            </a:pPr>
            <a:r>
              <a:rPr lang="en-GB"/>
              <a:t>The module requires two submissions: one at the end of the first term, on multithreaded software. The second is the exam at the end of the year. The coursework is individual and will weight 60% of the final mark. The final exam will include also CUDA and will weight 40% of he final mark.</a:t>
            </a:r>
            <a:endParaRPr/>
          </a:p>
        </p:txBody>
      </p:sp>
      <p:sp>
        <p:nvSpPr>
          <p:cNvPr id="117" name="Google Shape;117;p3: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Now about this first term on multithreaded software.</a:t>
            </a:r>
            <a:endParaRPr/>
          </a:p>
          <a:p>
            <a:pPr marL="0" lvl="0" indent="0" algn="l" rtl="0">
              <a:spcBef>
                <a:spcPts val="0"/>
              </a:spcBef>
              <a:spcAft>
                <a:spcPts val="0"/>
              </a:spcAft>
              <a:buNone/>
            </a:pPr>
            <a:r>
              <a:rPr lang="en-GB"/>
              <a:t>The lecture material is already available. Through these recordings, and I will highlight critical points of concurrency.</a:t>
            </a:r>
            <a:endParaRPr/>
          </a:p>
          <a:p>
            <a:pPr marL="0" lvl="0" indent="0" algn="l" rtl="0">
              <a:spcBef>
                <a:spcPts val="0"/>
              </a:spcBef>
              <a:spcAft>
                <a:spcPts val="0"/>
              </a:spcAft>
              <a:buNone/>
            </a:pPr>
            <a:r>
              <a:rPr lang="en-GB"/>
              <a:t>I will show some code to highlight concurrency issues, and show some possible solutions.</a:t>
            </a:r>
            <a:endParaRPr/>
          </a:p>
          <a:p>
            <a:pPr marL="0" lvl="0" indent="0" algn="l" rtl="0">
              <a:spcBef>
                <a:spcPts val="0"/>
              </a:spcBef>
              <a:spcAft>
                <a:spcPts val="0"/>
              </a:spcAft>
              <a:buNone/>
            </a:pPr>
            <a:r>
              <a:rPr lang="en-GB"/>
              <a:t>For many of these issues there are multiple solutions. You are welcome to look and propose your own.</a:t>
            </a:r>
            <a:endParaRPr/>
          </a:p>
          <a:p>
            <a:pPr marL="0" lvl="0" indent="0" algn="l" rtl="0">
              <a:spcBef>
                <a:spcPts val="0"/>
              </a:spcBef>
              <a:spcAft>
                <a:spcPts val="0"/>
              </a:spcAft>
              <a:buNone/>
            </a:pPr>
            <a:r>
              <a:rPr lang="en-GB"/>
              <a:t>However, it is very important that you look at the code that I share. You need to run it, so that you understand what are these issues: these will be part of both the coursework and the final submission.</a:t>
            </a:r>
            <a:endParaRPr/>
          </a:p>
        </p:txBody>
      </p:sp>
      <p:sp>
        <p:nvSpPr>
          <p:cNvPr id="124" name="Google Shape;124;p4: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5: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Each lecture will then conclude with a guide for the tutorial session, to that you can practice coding with threads, following guidelines.</a:t>
            </a:r>
            <a:endParaRPr/>
          </a:p>
          <a:p>
            <a:pPr marL="0" lvl="0" indent="0" algn="l" rtl="0">
              <a:spcBef>
                <a:spcPts val="0"/>
              </a:spcBef>
              <a:spcAft>
                <a:spcPts val="0"/>
              </a:spcAft>
              <a:buNone/>
            </a:pPr>
            <a:r>
              <a:rPr lang="en-GB"/>
              <a:t>I will provide a problem so that you can write an algorithm to solve this.</a:t>
            </a:r>
            <a:endParaRPr/>
          </a:p>
          <a:p>
            <a:pPr marL="0" lvl="0" indent="0" algn="l" rtl="0">
              <a:spcBef>
                <a:spcPts val="0"/>
              </a:spcBef>
              <a:spcAft>
                <a:spcPts val="0"/>
              </a:spcAft>
              <a:buNone/>
            </a:pPr>
            <a:r>
              <a:rPr lang="en-GB"/>
              <a:t>I will also provide you with my own solution. However, as I said before, this will only be one solution, and you are encouraged to write your own algorithm.</a:t>
            </a:r>
            <a:endParaRPr/>
          </a:p>
          <a:p>
            <a:pPr marL="0" lvl="0" indent="0" algn="l" rtl="0">
              <a:spcBef>
                <a:spcPts val="0"/>
              </a:spcBef>
              <a:spcAft>
                <a:spcPts val="0"/>
              </a:spcAft>
              <a:buNone/>
            </a:pPr>
            <a:r>
              <a:rPr lang="en-GB"/>
              <a:t>In the first term the coursework will be based on all the topics covered during these lectures and tutorial sessions. Each lecture will introduce a new topic that will be part of the submissions. Both the coursework and the exam will be individual. The coursework will also include a report that you need to write</a:t>
            </a:r>
            <a:endParaRPr/>
          </a:p>
        </p:txBody>
      </p:sp>
      <p:sp>
        <p:nvSpPr>
          <p:cNvPr id="131" name="Google Shape;131;p5: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6: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During the module you can work in groups, to help each other with practical exercises.</a:t>
            </a:r>
            <a:endParaRPr/>
          </a:p>
          <a:p>
            <a:pPr marL="0" lvl="0" indent="0" algn="l" rtl="0">
              <a:spcBef>
                <a:spcPts val="0"/>
              </a:spcBef>
              <a:spcAft>
                <a:spcPts val="0"/>
              </a:spcAft>
              <a:buNone/>
            </a:pPr>
            <a:r>
              <a:rPr lang="en-GB"/>
              <a:t>However it is very important that every member contributes to the group: the submission will include the individual code, results and a report, and they will be checked for plagiarism, so don’t get caught!</a:t>
            </a:r>
            <a:endParaRPr/>
          </a:p>
          <a:p>
            <a:pPr marL="0" lvl="0" indent="0" algn="l" rtl="0">
              <a:spcBef>
                <a:spcPts val="0"/>
              </a:spcBef>
              <a:spcAft>
                <a:spcPts val="0"/>
              </a:spcAft>
              <a:buNone/>
            </a:pPr>
            <a:r>
              <a:rPr lang="en-GB"/>
              <a:t>Please email us your group member names, so we can keep track. In case you have questions, you can start trying to address the question within the group, and contact us in case the question remains and cannot be easily answered.</a:t>
            </a:r>
            <a:endParaRPr/>
          </a:p>
        </p:txBody>
      </p:sp>
      <p:sp>
        <p:nvSpPr>
          <p:cNvPr id="138" name="Google Shape;138;p6: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7: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7: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The module will cover the basic foundations of concurrency, and will cover the C++ tools to implement multithreaded software.</a:t>
            </a:r>
            <a:endParaRPr/>
          </a:p>
          <a:p>
            <a:pPr marL="0" lvl="0" indent="0" algn="l" rtl="0">
              <a:spcBef>
                <a:spcPts val="0"/>
              </a:spcBef>
              <a:spcAft>
                <a:spcPts val="0"/>
              </a:spcAft>
              <a:buNone/>
            </a:pPr>
            <a:r>
              <a:rPr lang="en-GB"/>
              <a:t>We will cover how resources are shared among threads and the main issues in parallel programming: deadlock and starvation.</a:t>
            </a:r>
            <a:endParaRPr/>
          </a:p>
          <a:p>
            <a:pPr marL="0" lvl="0" indent="0" algn="l" rtl="0">
              <a:spcBef>
                <a:spcPts val="0"/>
              </a:spcBef>
              <a:spcAft>
                <a:spcPts val="0"/>
              </a:spcAft>
              <a:buNone/>
            </a:pPr>
            <a:r>
              <a:rPr lang="en-GB"/>
              <a:t>Then will talk about how to correctly lock and unlock threads and use condition variables.</a:t>
            </a:r>
            <a:endParaRPr/>
          </a:p>
          <a:p>
            <a:pPr marL="0" lvl="0" indent="0" algn="l" rtl="0">
              <a:spcBef>
                <a:spcPts val="0"/>
              </a:spcBef>
              <a:spcAft>
                <a:spcPts val="0"/>
              </a:spcAft>
              <a:buNone/>
            </a:pPr>
            <a:r>
              <a:rPr lang="en-GB"/>
              <a:t>Finally we will explore some programming patterns for concurrency.</a:t>
            </a:r>
            <a:endParaRPr/>
          </a:p>
        </p:txBody>
      </p:sp>
      <p:sp>
        <p:nvSpPr>
          <p:cNvPr id="152" name="Google Shape;152;p7: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8: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This is a brief teaching schedule, still incomplete, as things will be updated as we go along, to adapt to these challenging times.</a:t>
            </a:r>
            <a:endParaRPr/>
          </a:p>
          <a:p>
            <a:pPr marL="0" lvl="0" indent="0" algn="l" rtl="0">
              <a:spcBef>
                <a:spcPts val="0"/>
              </a:spcBef>
              <a:spcAft>
                <a:spcPts val="0"/>
              </a:spcAft>
              <a:buNone/>
            </a:pPr>
            <a:r>
              <a:rPr lang="en-GB"/>
              <a:t>In case there are changes, I will notify you with announcements. Please read them (don’t automatically discard them!).</a:t>
            </a:r>
            <a:endParaRPr/>
          </a:p>
        </p:txBody>
      </p:sp>
      <p:sp>
        <p:nvSpPr>
          <p:cNvPr id="159" name="Google Shape;159;p8: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9: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9:notes"/>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p>
            <a:pPr marL="0" lvl="0" indent="0" algn="l" rtl="0">
              <a:spcBef>
                <a:spcPts val="0"/>
              </a:spcBef>
              <a:spcAft>
                <a:spcPts val="0"/>
              </a:spcAft>
              <a:buNone/>
            </a:pPr>
            <a:r>
              <a:rPr lang="en-GB"/>
              <a:t>To start, tell me something about yourself.</a:t>
            </a:r>
            <a:endParaRPr/>
          </a:p>
        </p:txBody>
      </p:sp>
      <p:sp>
        <p:nvSpPr>
          <p:cNvPr id="166" name="Google Shape;166;p9:notes"/>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0"/>
          <p:cNvSpPr/>
          <p:nvPr/>
        </p:nvSpPr>
        <p:spPr>
          <a:xfrm>
            <a:off x="838200" y="1112452"/>
            <a:ext cx="10515600" cy="2397511"/>
          </a:xfrm>
          <a:prstGeom prst="roundRect">
            <a:avLst>
              <a:gd name="adj" fmla="val 16667"/>
            </a:avLst>
          </a:prstGeom>
          <a:solidFill>
            <a:srgbClr val="3333B3"/>
          </a:solidFill>
          <a:ln w="12700" cap="flat" cmpd="sng">
            <a:solidFill>
              <a:srgbClr val="3333B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3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6000"/>
              <a:buFont typeface="Calibri"/>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3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1"/>
        <p:cNvGrpSpPr/>
        <p:nvPr/>
      </p:nvGrpSpPr>
      <p:grpSpPr>
        <a:xfrm>
          <a:off x="0" y="0"/>
          <a:ext cx="0" cy="0"/>
          <a:chOff x="0" y="0"/>
          <a:chExt cx="0" cy="0"/>
        </a:xfrm>
      </p:grpSpPr>
      <p:sp>
        <p:nvSpPr>
          <p:cNvPr id="82" name="Google Shape;82;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39"/>
          <p:cNvSpPr>
            <a:spLocks noGrp="1"/>
          </p:cNvSpPr>
          <p:nvPr>
            <p:ph type="pic" idx="2"/>
          </p:nvPr>
        </p:nvSpPr>
        <p:spPr>
          <a:xfrm>
            <a:off x="5183188" y="987425"/>
            <a:ext cx="6172200" cy="4873625"/>
          </a:xfrm>
          <a:prstGeom prst="rect">
            <a:avLst/>
          </a:prstGeom>
          <a:noFill/>
          <a:ln>
            <a:noFill/>
          </a:ln>
        </p:spPr>
      </p:sp>
      <p:sp>
        <p:nvSpPr>
          <p:cNvPr id="84" name="Google Shape;84;p3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5" name="Google Shape;85;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8"/>
        <p:cNvGrpSpPr/>
        <p:nvPr/>
      </p:nvGrpSpPr>
      <p:grpSpPr>
        <a:xfrm>
          <a:off x="0" y="0"/>
          <a:ext cx="0" cy="0"/>
          <a:chOff x="0" y="0"/>
          <a:chExt cx="0" cy="0"/>
        </a:xfrm>
      </p:grpSpPr>
      <p:sp>
        <p:nvSpPr>
          <p:cNvPr id="89" name="Google Shape;89;p40"/>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40"/>
          <p:cNvSpPr txBox="1">
            <a:spLocks noGrp="1"/>
          </p:cNvSpPr>
          <p:nvPr>
            <p:ph type="body" idx="1"/>
          </p:nvPr>
        </p:nvSpPr>
        <p:spPr>
          <a:xfrm rot="5400000">
            <a:off x="3585000" y="-1591200"/>
            <a:ext cx="5022000"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4"/>
        <p:cNvGrpSpPr/>
        <p:nvPr/>
      </p:nvGrpSpPr>
      <p:grpSpPr>
        <a:xfrm>
          <a:off x="0" y="0"/>
          <a:ext cx="0" cy="0"/>
          <a:chOff x="0" y="0"/>
          <a:chExt cx="0" cy="0"/>
        </a:xfrm>
      </p:grpSpPr>
      <p:sp>
        <p:nvSpPr>
          <p:cNvPr id="95" name="Google Shape;95;p4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31"/>
          <p:cNvSpPr/>
          <p:nvPr/>
        </p:nvSpPr>
        <p:spPr>
          <a:xfrm>
            <a:off x="0" y="0"/>
            <a:ext cx="12192000" cy="1031125"/>
          </a:xfrm>
          <a:prstGeom prst="rect">
            <a:avLst/>
          </a:prstGeom>
          <a:solidFill>
            <a:srgbClr val="3333B3"/>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31"/>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1"/>
          <p:cNvSpPr txBox="1">
            <a:spLocks noGrp="1"/>
          </p:cNvSpPr>
          <p:nvPr>
            <p:ph type="body" idx="1"/>
          </p:nvPr>
        </p:nvSpPr>
        <p:spPr>
          <a:xfrm>
            <a:off x="838200" y="1156771"/>
            <a:ext cx="10515600" cy="502019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32"/>
          <p:cNvSpPr/>
          <p:nvPr/>
        </p:nvSpPr>
        <p:spPr>
          <a:xfrm>
            <a:off x="0" y="0"/>
            <a:ext cx="12192000" cy="1031125"/>
          </a:xfrm>
          <a:prstGeom prst="rect">
            <a:avLst/>
          </a:prstGeom>
          <a:solidFill>
            <a:srgbClr val="3333B3"/>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32"/>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2"/>
          <p:cNvSpPr txBox="1">
            <a:spLocks noGrp="1"/>
          </p:cNvSpPr>
          <p:nvPr>
            <p:ph type="body" idx="1"/>
          </p:nvPr>
        </p:nvSpPr>
        <p:spPr>
          <a:xfrm>
            <a:off x="838200" y="1155600"/>
            <a:ext cx="5181600" cy="5022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32"/>
          <p:cNvSpPr txBox="1">
            <a:spLocks noGrp="1"/>
          </p:cNvSpPr>
          <p:nvPr>
            <p:ph type="body" idx="2"/>
          </p:nvPr>
        </p:nvSpPr>
        <p:spPr>
          <a:xfrm>
            <a:off x="6172200" y="1155600"/>
            <a:ext cx="5181600" cy="5022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ntent">
  <p:cSld name="Four Content">
    <p:spTree>
      <p:nvGrpSpPr>
        <p:cNvPr id="1" name="Shape 37"/>
        <p:cNvGrpSpPr/>
        <p:nvPr/>
      </p:nvGrpSpPr>
      <p:grpSpPr>
        <a:xfrm>
          <a:off x="0" y="0"/>
          <a:ext cx="0" cy="0"/>
          <a:chOff x="0" y="0"/>
          <a:chExt cx="0" cy="0"/>
        </a:xfrm>
      </p:grpSpPr>
      <p:sp>
        <p:nvSpPr>
          <p:cNvPr id="38" name="Google Shape;38;p33"/>
          <p:cNvSpPr/>
          <p:nvPr/>
        </p:nvSpPr>
        <p:spPr>
          <a:xfrm>
            <a:off x="0" y="0"/>
            <a:ext cx="12192000" cy="1031125"/>
          </a:xfrm>
          <a:prstGeom prst="rect">
            <a:avLst/>
          </a:prstGeom>
          <a:solidFill>
            <a:srgbClr val="3333B3"/>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33"/>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33"/>
          <p:cNvSpPr txBox="1">
            <a:spLocks noGrp="1"/>
          </p:cNvSpPr>
          <p:nvPr>
            <p:ph type="body" idx="1"/>
          </p:nvPr>
        </p:nvSpPr>
        <p:spPr>
          <a:xfrm>
            <a:off x="838200" y="1155600"/>
            <a:ext cx="5181600" cy="2509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33"/>
          <p:cNvSpPr txBox="1">
            <a:spLocks noGrp="1"/>
          </p:cNvSpPr>
          <p:nvPr>
            <p:ph type="body" idx="2"/>
          </p:nvPr>
        </p:nvSpPr>
        <p:spPr>
          <a:xfrm>
            <a:off x="6172200" y="1155600"/>
            <a:ext cx="5181600" cy="2509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45" name="Google Shape;45;p33"/>
          <p:cNvSpPr txBox="1">
            <a:spLocks noGrp="1"/>
          </p:cNvSpPr>
          <p:nvPr>
            <p:ph type="body" idx="3"/>
          </p:nvPr>
        </p:nvSpPr>
        <p:spPr>
          <a:xfrm>
            <a:off x="834391" y="3708300"/>
            <a:ext cx="5181600" cy="2509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3"/>
          <p:cNvSpPr txBox="1">
            <a:spLocks noGrp="1"/>
          </p:cNvSpPr>
          <p:nvPr>
            <p:ph type="body" idx="4"/>
          </p:nvPr>
        </p:nvSpPr>
        <p:spPr>
          <a:xfrm>
            <a:off x="6176010" y="3708300"/>
            <a:ext cx="5181600" cy="2509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34"/>
          <p:cNvSpPr/>
          <p:nvPr/>
        </p:nvSpPr>
        <p:spPr>
          <a:xfrm>
            <a:off x="838200" y="1709738"/>
            <a:ext cx="10515600" cy="2879725"/>
          </a:xfrm>
          <a:prstGeom prst="roundRect">
            <a:avLst>
              <a:gd name="adj" fmla="val 16667"/>
            </a:avLst>
          </a:prstGeom>
          <a:solidFill>
            <a:srgbClr val="3333B3"/>
          </a:solidFill>
          <a:ln w="12700" cap="flat" cmpd="sng">
            <a:solidFill>
              <a:srgbClr val="3333B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 name="Google Shape;49;p3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6000"/>
              <a:buFont typeface="Calibri"/>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3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1" name="Google Shape;51;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4"/>
        <p:cNvGrpSpPr/>
        <p:nvPr/>
      </p:nvGrpSpPr>
      <p:grpSpPr>
        <a:xfrm>
          <a:off x="0" y="0"/>
          <a:ext cx="0" cy="0"/>
          <a:chOff x="0" y="0"/>
          <a:chExt cx="0" cy="0"/>
        </a:xfrm>
      </p:grpSpPr>
      <p:sp>
        <p:nvSpPr>
          <p:cNvPr id="55" name="Google Shape;55;p35"/>
          <p:cNvSpPr/>
          <p:nvPr/>
        </p:nvSpPr>
        <p:spPr>
          <a:xfrm>
            <a:off x="0" y="0"/>
            <a:ext cx="12192000" cy="1031125"/>
          </a:xfrm>
          <a:prstGeom prst="rect">
            <a:avLst/>
          </a:prstGeom>
          <a:solidFill>
            <a:srgbClr val="3333B3"/>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 name="Google Shape;56;p35"/>
          <p:cNvSpPr txBox="1">
            <a:spLocks noGrp="1"/>
          </p:cNvSpPr>
          <p:nvPr>
            <p:ph type="title"/>
          </p:nvPr>
        </p:nvSpPr>
        <p:spPr>
          <a:xfrm>
            <a:off x="839788" y="365125"/>
            <a:ext cx="10515600" cy="666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35"/>
          <p:cNvSpPr txBox="1">
            <a:spLocks noGrp="1"/>
          </p:cNvSpPr>
          <p:nvPr>
            <p:ph type="body" idx="1"/>
          </p:nvPr>
        </p:nvSpPr>
        <p:spPr>
          <a:xfrm>
            <a:off x="839788" y="1155600"/>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35"/>
          <p:cNvSpPr txBox="1">
            <a:spLocks noGrp="1"/>
          </p:cNvSpPr>
          <p:nvPr>
            <p:ph type="body" idx="2"/>
          </p:nvPr>
        </p:nvSpPr>
        <p:spPr>
          <a:xfrm>
            <a:off x="839788" y="1979512"/>
            <a:ext cx="5157787" cy="421015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35"/>
          <p:cNvSpPr txBox="1">
            <a:spLocks noGrp="1"/>
          </p:cNvSpPr>
          <p:nvPr>
            <p:ph type="body" idx="3"/>
          </p:nvPr>
        </p:nvSpPr>
        <p:spPr>
          <a:xfrm>
            <a:off x="6172200" y="1155600"/>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35"/>
          <p:cNvSpPr txBox="1">
            <a:spLocks noGrp="1"/>
          </p:cNvSpPr>
          <p:nvPr>
            <p:ph type="body" idx="4"/>
          </p:nvPr>
        </p:nvSpPr>
        <p:spPr>
          <a:xfrm>
            <a:off x="6172200" y="1979512"/>
            <a:ext cx="5183188" cy="421015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36"/>
          <p:cNvSpPr/>
          <p:nvPr/>
        </p:nvSpPr>
        <p:spPr>
          <a:xfrm>
            <a:off x="0" y="0"/>
            <a:ext cx="12192000" cy="1031125"/>
          </a:xfrm>
          <a:prstGeom prst="rect">
            <a:avLst/>
          </a:prstGeom>
          <a:solidFill>
            <a:srgbClr val="3333B3"/>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 name="Google Shape;66;p36"/>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
        <p:nvSpPr>
          <p:cNvPr id="71" name="Google Shape;71;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4"/>
        <p:cNvGrpSpPr/>
        <p:nvPr/>
      </p:nvGrpSpPr>
      <p:grpSpPr>
        <a:xfrm>
          <a:off x="0" y="0"/>
          <a:ext cx="0" cy="0"/>
          <a:chOff x="0" y="0"/>
          <a:chExt cx="0" cy="0"/>
        </a:xfrm>
      </p:grpSpPr>
      <p:sp>
        <p:nvSpPr>
          <p:cNvPr id="75" name="Google Shape;75;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7" name="Google Shape;77;p3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ergio.davies@shu.ac.u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tomshardware.com/reviews/cpu-hierarchy,4312.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ctrTitle"/>
          </p:nvPr>
        </p:nvSpPr>
        <p:spPr>
          <a:xfrm>
            <a:off x="818607" y="1122363"/>
            <a:ext cx="10528662" cy="2387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ct val="100000"/>
              <a:buFont typeface="Calibri"/>
              <a:buNone/>
            </a:pPr>
            <a:r>
              <a:rPr lang="en-GB" dirty="0"/>
              <a:t>Introduction to </a:t>
            </a:r>
            <a:br>
              <a:rPr lang="en-GB" dirty="0"/>
            </a:br>
            <a:r>
              <a:rPr lang="en-GB" dirty="0"/>
              <a:t>Concurrent and Parallel Systems</a:t>
            </a:r>
            <a:endParaRPr dirty="0"/>
          </a:p>
        </p:txBody>
      </p:sp>
      <p:sp>
        <p:nvSpPr>
          <p:cNvPr id="106" name="Google Shape;106;p1"/>
          <p:cNvSpPr txBox="1">
            <a:spLocks noGrp="1"/>
          </p:cNvSpPr>
          <p:nvPr>
            <p:ph type="subTitle" idx="1"/>
          </p:nvPr>
        </p:nvSpPr>
        <p:spPr>
          <a:xfrm>
            <a:off x="1524000" y="3602038"/>
            <a:ext cx="9144000" cy="2789618"/>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ct val="100000"/>
              <a:buNone/>
            </a:pPr>
            <a:r>
              <a:rPr lang="en-GB" dirty="0"/>
              <a:t>Dr Sergio Davies </a:t>
            </a:r>
            <a:r>
              <a:rPr lang="en-GB" u="sng" dirty="0">
                <a:solidFill>
                  <a:schemeClr val="hlink"/>
                </a:solidFill>
                <a:hlinkClick r:id="rId3"/>
              </a:rPr>
              <a:t>&lt;sergio.davies@shu.ac.uk&gt;</a:t>
            </a:r>
            <a:endParaRPr dirty="0"/>
          </a:p>
          <a:p>
            <a:pPr marL="0" lvl="0" indent="0" algn="ctr" rtl="0">
              <a:lnSpc>
                <a:spcPct val="90000"/>
              </a:lnSpc>
              <a:spcBef>
                <a:spcPts val="1000"/>
              </a:spcBef>
              <a:spcAft>
                <a:spcPts val="0"/>
              </a:spcAft>
              <a:buClr>
                <a:schemeClr val="dk1"/>
              </a:buClr>
              <a:buSzPct val="100000"/>
              <a:buNone/>
            </a:pPr>
            <a:endParaRPr dirty="0"/>
          </a:p>
          <a:p>
            <a:pPr marL="0" lvl="0" indent="0" algn="ctr" rtl="0">
              <a:lnSpc>
                <a:spcPct val="90000"/>
              </a:lnSpc>
              <a:spcBef>
                <a:spcPts val="1000"/>
              </a:spcBef>
              <a:spcAft>
                <a:spcPts val="0"/>
              </a:spcAft>
              <a:buClr>
                <a:schemeClr val="dk1"/>
              </a:buClr>
              <a:buSzPct val="100000"/>
              <a:buNone/>
            </a:pPr>
            <a:r>
              <a:rPr lang="en-GB" dirty="0"/>
              <a:t>Department of computing</a:t>
            </a:r>
            <a:endParaRPr dirty="0"/>
          </a:p>
          <a:p>
            <a:pPr marL="0" lvl="0" indent="0" algn="ctr" rtl="0">
              <a:lnSpc>
                <a:spcPct val="90000"/>
              </a:lnSpc>
              <a:spcBef>
                <a:spcPts val="1000"/>
              </a:spcBef>
              <a:spcAft>
                <a:spcPts val="0"/>
              </a:spcAft>
              <a:buClr>
                <a:schemeClr val="dk1"/>
              </a:buClr>
              <a:buSzPct val="100000"/>
              <a:buNone/>
            </a:pPr>
            <a:r>
              <a:rPr lang="en-GB" dirty="0"/>
              <a:t>Sheffield Hallam University</a:t>
            </a:r>
            <a:endParaRPr dirty="0"/>
          </a:p>
          <a:p>
            <a:pPr marL="0" lvl="0" indent="0" algn="ctr" rtl="0">
              <a:lnSpc>
                <a:spcPct val="90000"/>
              </a:lnSpc>
              <a:spcBef>
                <a:spcPts val="1000"/>
              </a:spcBef>
              <a:spcAft>
                <a:spcPts val="0"/>
              </a:spcAft>
              <a:buClr>
                <a:schemeClr val="dk1"/>
              </a:buClr>
              <a:buSzPct val="100000"/>
              <a:buNone/>
            </a:pPr>
            <a:endParaRPr dirty="0"/>
          </a:p>
          <a:p>
            <a:pPr marL="0" lvl="0" indent="0" algn="ctr" rtl="0">
              <a:lnSpc>
                <a:spcPct val="90000"/>
              </a:lnSpc>
              <a:spcBef>
                <a:spcPts val="1000"/>
              </a:spcBef>
              <a:spcAft>
                <a:spcPts val="0"/>
              </a:spcAft>
              <a:buClr>
                <a:schemeClr val="dk1"/>
              </a:buClr>
              <a:buSzPct val="100000"/>
              <a:buNone/>
            </a:pPr>
            <a:r>
              <a:rPr lang="en-GB" dirty="0"/>
              <a:t>30 September 2022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9"/>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a:t>A little bit about yourself</a:t>
            </a:r>
            <a:endParaRPr/>
          </a:p>
        </p:txBody>
      </p:sp>
      <p:sp>
        <p:nvSpPr>
          <p:cNvPr id="169" name="Google Shape;169;p9"/>
          <p:cNvSpPr txBox="1">
            <a:spLocks noGrp="1"/>
          </p:cNvSpPr>
          <p:nvPr>
            <p:ph type="body" idx="1"/>
          </p:nvPr>
        </p:nvSpPr>
        <p:spPr>
          <a:xfrm>
            <a:off x="838200" y="1156771"/>
            <a:ext cx="10515600" cy="502019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How much experience do you have with C++?</a:t>
            </a:r>
            <a:endParaRPr/>
          </a:p>
          <a:p>
            <a:pPr marL="228600" lvl="0" indent="-228600" algn="l" rtl="0">
              <a:lnSpc>
                <a:spcPct val="90000"/>
              </a:lnSpc>
              <a:spcBef>
                <a:spcPts val="1000"/>
              </a:spcBef>
              <a:spcAft>
                <a:spcPts val="0"/>
              </a:spcAft>
              <a:buClr>
                <a:schemeClr val="dk1"/>
              </a:buClr>
              <a:buSzPts val="2800"/>
              <a:buChar char="•"/>
            </a:pPr>
            <a:r>
              <a:rPr lang="en-GB"/>
              <a:t>How long have you been coding in C++?</a:t>
            </a:r>
            <a:endParaRPr/>
          </a:p>
          <a:p>
            <a:pPr marL="228600" lvl="0" indent="-228600" algn="l" rtl="0">
              <a:lnSpc>
                <a:spcPct val="90000"/>
              </a:lnSpc>
              <a:spcBef>
                <a:spcPts val="1000"/>
              </a:spcBef>
              <a:spcAft>
                <a:spcPts val="0"/>
              </a:spcAft>
              <a:buClr>
                <a:schemeClr val="dk1"/>
              </a:buClr>
              <a:buSzPts val="2800"/>
              <a:buChar char="•"/>
            </a:pPr>
            <a:r>
              <a:rPr lang="en-GB"/>
              <a:t>Have you ever used multithreading functions in C++?</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0"/>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a:t>Topics</a:t>
            </a:r>
            <a:endParaRPr/>
          </a:p>
        </p:txBody>
      </p:sp>
      <p:sp>
        <p:nvSpPr>
          <p:cNvPr id="176" name="Google Shape;176;p10"/>
          <p:cNvSpPr txBox="1">
            <a:spLocks noGrp="1"/>
          </p:cNvSpPr>
          <p:nvPr>
            <p:ph type="body" idx="1"/>
          </p:nvPr>
        </p:nvSpPr>
        <p:spPr>
          <a:xfrm>
            <a:off x="838200" y="1156771"/>
            <a:ext cx="10515600" cy="5020192"/>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800"/>
              <a:buChar char="•"/>
            </a:pPr>
            <a:r>
              <a:rPr lang="en-GB"/>
              <a:t>What is concurrency?</a:t>
            </a:r>
            <a:endParaRPr/>
          </a:p>
          <a:p>
            <a:pPr marL="228600" lvl="0" indent="-228600" algn="l" rtl="0">
              <a:lnSpc>
                <a:spcPct val="90000"/>
              </a:lnSpc>
              <a:spcBef>
                <a:spcPts val="1000"/>
              </a:spcBef>
              <a:spcAft>
                <a:spcPts val="0"/>
              </a:spcAft>
              <a:buClr>
                <a:schemeClr val="dk1"/>
              </a:buClr>
              <a:buSzPts val="2800"/>
              <a:buChar char="•"/>
            </a:pPr>
            <a:r>
              <a:rPr lang="en-GB"/>
              <a:t>Why concurrency?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1"/>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a:t>What is concurrency? (1/2)</a:t>
            </a:r>
            <a:endParaRPr/>
          </a:p>
        </p:txBody>
      </p:sp>
      <p:pic>
        <p:nvPicPr>
          <p:cNvPr id="183" name="Google Shape;183;p11" descr="The simultaneous occurrence of events or circumstances" title="Definition of concurrency from Merriam-Webster"/>
          <p:cNvPicPr preferRelativeResize="0">
            <a:picLocks noGrp="1"/>
          </p:cNvPicPr>
          <p:nvPr>
            <p:ph type="body" idx="1"/>
          </p:nvPr>
        </p:nvPicPr>
        <p:blipFill rotWithShape="1">
          <a:blip r:embed="rId3">
            <a:alphaModFix/>
          </a:blip>
          <a:srcRect/>
          <a:stretch/>
        </p:blipFill>
        <p:spPr>
          <a:xfrm>
            <a:off x="838200" y="1637714"/>
            <a:ext cx="5181600" cy="4057234"/>
          </a:xfrm>
          <a:prstGeom prst="rect">
            <a:avLst/>
          </a:prstGeom>
          <a:noFill/>
          <a:ln>
            <a:noFill/>
          </a:ln>
        </p:spPr>
      </p:pic>
      <p:sp>
        <p:nvSpPr>
          <p:cNvPr id="184" name="Google Shape;184;p11"/>
          <p:cNvSpPr txBox="1">
            <a:spLocks noGrp="1"/>
          </p:cNvSpPr>
          <p:nvPr>
            <p:ph type="body" idx="2"/>
          </p:nvPr>
        </p:nvSpPr>
        <p:spPr>
          <a:xfrm>
            <a:off x="6172200" y="1155600"/>
            <a:ext cx="5181600" cy="5022000"/>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800"/>
              <a:buChar char="•"/>
            </a:pPr>
            <a:r>
              <a:rPr lang="en-GB"/>
              <a:t>Which of these definitions of concurrency do computer scientists use?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2"/>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a:t>What is concurrency? (2/2)</a:t>
            </a:r>
            <a:endParaRPr/>
          </a:p>
        </p:txBody>
      </p:sp>
      <p:sp>
        <p:nvSpPr>
          <p:cNvPr id="191" name="Google Shape;191;p12"/>
          <p:cNvSpPr txBox="1">
            <a:spLocks noGrp="1"/>
          </p:cNvSpPr>
          <p:nvPr>
            <p:ph type="body" idx="1"/>
          </p:nvPr>
        </p:nvSpPr>
        <p:spPr>
          <a:xfrm>
            <a:off x="838200" y="1156771"/>
            <a:ext cx="10515600" cy="5020192"/>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Char char="•"/>
            </a:pPr>
            <a:r>
              <a:rPr lang="en-GB"/>
              <a:t>“</a:t>
            </a:r>
            <a:r>
              <a:rPr lang="en-GB" i="1"/>
              <a:t>Concurrent programming is the technique of writing programs that do more than one thing at a time</a:t>
            </a:r>
            <a:r>
              <a:rPr lang="en-GB"/>
              <a:t>”</a:t>
            </a:r>
            <a:br>
              <a:rPr lang="en-GB"/>
            </a:br>
            <a:r>
              <a:rPr lang="en-GB">
                <a:solidFill>
                  <a:srgbClr val="757070"/>
                </a:solidFill>
              </a:rPr>
              <a:t>[Tom Axford – Concurrent programming: fundamental techniques for real-time and parallel software design – Wiley 1989]</a:t>
            </a:r>
            <a:endParaRPr/>
          </a:p>
          <a:p>
            <a:pPr marL="228600" lvl="0" indent="-64135"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en-GB" i="1"/>
              <a:t>In computer science, concurrency refers to the ability of different parts or units of a program, algorithm, or problem to be executed out-of-order or in partial order, without affecting the final outcome.</a:t>
            </a:r>
            <a:br>
              <a:rPr lang="en-GB"/>
            </a:br>
            <a:r>
              <a:rPr lang="en-GB">
                <a:solidFill>
                  <a:srgbClr val="757070"/>
                </a:solidFill>
              </a:rPr>
              <a:t>[Wikipedia – Concurrency (computer science)]</a:t>
            </a:r>
            <a:endParaRPr/>
          </a:p>
          <a:p>
            <a:pPr marL="228600" lvl="0" indent="-64135" algn="l" rtl="0">
              <a:lnSpc>
                <a:spcPct val="90000"/>
              </a:lnSpc>
              <a:spcBef>
                <a:spcPts val="1000"/>
              </a:spcBef>
              <a:spcAft>
                <a:spcPts val="0"/>
              </a:spcAft>
              <a:buClr>
                <a:schemeClr val="dk1"/>
              </a:buClr>
              <a:buSzPct val="100000"/>
              <a:buNone/>
            </a:pPr>
            <a:endParaRPr>
              <a:solidFill>
                <a:srgbClr val="757070"/>
              </a:solidFill>
            </a:endParaRPr>
          </a:p>
          <a:p>
            <a:pPr marL="228600" lvl="0" indent="-228600" algn="l" rtl="0">
              <a:lnSpc>
                <a:spcPct val="90000"/>
              </a:lnSpc>
              <a:spcBef>
                <a:spcPts val="1000"/>
              </a:spcBef>
              <a:spcAft>
                <a:spcPts val="0"/>
              </a:spcAft>
              <a:buClr>
                <a:schemeClr val="dk1"/>
              </a:buClr>
              <a:buSzPct val="100000"/>
              <a:buChar char="•"/>
            </a:pPr>
            <a:r>
              <a:rPr lang="en-GB" i="1"/>
              <a:t>[...] there is a separate execution point or thread of control for each computation (process).</a:t>
            </a:r>
            <a:br>
              <a:rPr lang="en-GB"/>
            </a:br>
            <a:r>
              <a:rPr lang="en-GB">
                <a:solidFill>
                  <a:srgbClr val="757070"/>
                </a:solidFill>
              </a:rPr>
              <a:t>[Wikipedia – Concurrent computing]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3"/>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a:t>Concurrency – Takeaway message</a:t>
            </a:r>
            <a:endParaRPr/>
          </a:p>
        </p:txBody>
      </p:sp>
      <p:sp>
        <p:nvSpPr>
          <p:cNvPr id="198" name="Google Shape;198;p13"/>
          <p:cNvSpPr txBox="1">
            <a:spLocks noGrp="1"/>
          </p:cNvSpPr>
          <p:nvPr>
            <p:ph type="body" idx="1"/>
          </p:nvPr>
        </p:nvSpPr>
        <p:spPr>
          <a:xfrm>
            <a:off x="838200" y="1156771"/>
            <a:ext cx="10515600" cy="502019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None/>
            </a:pPr>
            <a:r>
              <a:rPr lang="en-GB"/>
              <a:t>In computer science,</a:t>
            </a:r>
            <a:endParaRPr/>
          </a:p>
          <a:p>
            <a:pPr marL="0" lvl="0" indent="0" algn="ctr" rtl="0">
              <a:lnSpc>
                <a:spcPct val="90000"/>
              </a:lnSpc>
              <a:spcBef>
                <a:spcPts val="1000"/>
              </a:spcBef>
              <a:spcAft>
                <a:spcPts val="0"/>
              </a:spcAft>
              <a:buClr>
                <a:schemeClr val="dk1"/>
              </a:buClr>
              <a:buSzPts val="4800"/>
              <a:buNone/>
            </a:pPr>
            <a:r>
              <a:rPr lang="en-GB" sz="4800" u="sng"/>
              <a:t>Concurrency</a:t>
            </a:r>
            <a:endParaRPr/>
          </a:p>
          <a:p>
            <a:pPr marL="0" lvl="0" indent="0" algn="ctr" rtl="0">
              <a:lnSpc>
                <a:spcPct val="90000"/>
              </a:lnSpc>
              <a:spcBef>
                <a:spcPts val="1000"/>
              </a:spcBef>
              <a:spcAft>
                <a:spcPts val="0"/>
              </a:spcAft>
              <a:buClr>
                <a:schemeClr val="dk1"/>
              </a:buClr>
              <a:buSzPts val="2800"/>
              <a:buNone/>
            </a:pPr>
            <a:r>
              <a:rPr lang="en-GB"/>
              <a:t>is about computations that can</a:t>
            </a:r>
            <a:endParaRPr/>
          </a:p>
          <a:p>
            <a:pPr marL="0" lvl="0" indent="0" algn="ctr" rtl="0">
              <a:lnSpc>
                <a:spcPct val="90000"/>
              </a:lnSpc>
              <a:spcBef>
                <a:spcPts val="1000"/>
              </a:spcBef>
              <a:spcAft>
                <a:spcPts val="0"/>
              </a:spcAft>
              <a:buClr>
                <a:schemeClr val="dk1"/>
              </a:buClr>
              <a:buSzPts val="4800"/>
              <a:buNone/>
            </a:pPr>
            <a:r>
              <a:rPr lang="en-GB" sz="4800" u="sng"/>
              <a:t>execute simultaneously,</a:t>
            </a:r>
            <a:endParaRPr/>
          </a:p>
          <a:p>
            <a:pPr marL="0" lvl="0" indent="0" algn="ctr" rtl="0">
              <a:lnSpc>
                <a:spcPct val="90000"/>
              </a:lnSpc>
              <a:spcBef>
                <a:spcPts val="1000"/>
              </a:spcBef>
              <a:spcAft>
                <a:spcPts val="0"/>
              </a:spcAft>
              <a:buClr>
                <a:schemeClr val="dk1"/>
              </a:buClr>
              <a:buSzPts val="2800"/>
              <a:buNone/>
            </a:pPr>
            <a:r>
              <a:rPr lang="en-GB"/>
              <a:t>and about how the</a:t>
            </a:r>
            <a:endParaRPr/>
          </a:p>
          <a:p>
            <a:pPr marL="0" lvl="0" indent="0" algn="ctr" rtl="0">
              <a:lnSpc>
                <a:spcPct val="90000"/>
              </a:lnSpc>
              <a:spcBef>
                <a:spcPts val="1000"/>
              </a:spcBef>
              <a:spcAft>
                <a:spcPts val="0"/>
              </a:spcAft>
              <a:buClr>
                <a:schemeClr val="dk1"/>
              </a:buClr>
              <a:buSzPts val="4800"/>
              <a:buNone/>
            </a:pPr>
            <a:r>
              <a:rPr lang="en-GB" sz="4800" u="sng"/>
              <a:t>order of execution</a:t>
            </a:r>
            <a:endParaRPr/>
          </a:p>
          <a:p>
            <a:pPr marL="0" lvl="0" indent="0" algn="ctr" rtl="0">
              <a:lnSpc>
                <a:spcPct val="90000"/>
              </a:lnSpc>
              <a:spcBef>
                <a:spcPts val="1000"/>
              </a:spcBef>
              <a:spcAft>
                <a:spcPts val="0"/>
              </a:spcAft>
              <a:buClr>
                <a:schemeClr val="dk1"/>
              </a:buClr>
              <a:buSzPts val="2800"/>
              <a:buNone/>
            </a:pPr>
            <a:r>
              <a:rPr lang="en-GB"/>
              <a:t>affects the result.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4"/>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a:t>Concurrency in modern devices (1/2)</a:t>
            </a:r>
            <a:endParaRPr/>
          </a:p>
        </p:txBody>
      </p:sp>
      <p:pic>
        <p:nvPicPr>
          <p:cNvPr id="205" name="Google Shape;205;p14" descr="Example of CPUs available on the market, with multiple cores and threads" title="Example of CPUs available on the market, with multiple cores and threads"/>
          <p:cNvPicPr preferRelativeResize="0">
            <a:picLocks noGrp="1"/>
          </p:cNvPicPr>
          <p:nvPr>
            <p:ph type="body" idx="1"/>
          </p:nvPr>
        </p:nvPicPr>
        <p:blipFill rotWithShape="1">
          <a:blip r:embed="rId3">
            <a:alphaModFix/>
          </a:blip>
          <a:srcRect/>
          <a:stretch/>
        </p:blipFill>
        <p:spPr>
          <a:xfrm>
            <a:off x="838200" y="1730404"/>
            <a:ext cx="6297625" cy="3397192"/>
          </a:xfrm>
          <a:prstGeom prst="rect">
            <a:avLst/>
          </a:prstGeom>
          <a:noFill/>
          <a:ln>
            <a:noFill/>
          </a:ln>
        </p:spPr>
      </p:pic>
      <p:sp>
        <p:nvSpPr>
          <p:cNvPr id="206" name="Google Shape;206;p14"/>
          <p:cNvSpPr txBox="1"/>
          <p:nvPr/>
        </p:nvSpPr>
        <p:spPr>
          <a:xfrm>
            <a:off x="935517" y="5317709"/>
            <a:ext cx="6102990" cy="1089529"/>
          </a:xfrm>
          <a:prstGeom prst="rect">
            <a:avLst/>
          </a:prstGeom>
          <a:noFill/>
          <a:ln>
            <a:noFill/>
          </a:ln>
        </p:spPr>
        <p:txBody>
          <a:bodyPr spcFirstLastPara="1" wrap="square" lIns="91425" tIns="45700" rIns="91425" bIns="45700" anchor="t" anchorCtr="0">
            <a:spAutoFit/>
          </a:bodyPr>
          <a:lstStyle/>
          <a:p>
            <a:pPr marL="228600" marR="0" lvl="0" indent="-228600" algn="l" rtl="0">
              <a:lnSpc>
                <a:spcPct val="90000"/>
              </a:lnSpc>
              <a:spcBef>
                <a:spcPts val="0"/>
              </a:spcBef>
              <a:spcAft>
                <a:spcPts val="0"/>
              </a:spcAft>
              <a:buClr>
                <a:srgbClr val="757070"/>
              </a:buClr>
              <a:buSzPts val="2400"/>
              <a:buFont typeface="Arial"/>
              <a:buChar char="•"/>
            </a:pPr>
            <a:r>
              <a:rPr lang="en-GB" sz="2400" b="0" i="0" u="none" strike="noStrike" cap="none">
                <a:solidFill>
                  <a:srgbClr val="757070"/>
                </a:solidFill>
                <a:latin typeface="Calibri"/>
                <a:ea typeface="Calibri"/>
                <a:cs typeface="Calibri"/>
                <a:sym typeface="Calibri"/>
              </a:rPr>
              <a:t>[Tom’s Hardware – CPU Hierarchy URL: </a:t>
            </a:r>
            <a:r>
              <a:rPr lang="en-GB" sz="2400" b="0"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https://www.tomshardware.com/reviews/cpu-hierarchy,4312.html</a:t>
            </a:r>
            <a:r>
              <a:rPr lang="en-GB" sz="2400" b="0" i="0" u="none" strike="noStrike" cap="none">
                <a:solidFill>
                  <a:srgbClr val="757070"/>
                </a:solidFill>
                <a:latin typeface="Calibri"/>
                <a:ea typeface="Calibri"/>
                <a:cs typeface="Calibri"/>
                <a:sym typeface="Calibri"/>
              </a:rPr>
              <a:t>]</a:t>
            </a:r>
            <a:endParaRPr/>
          </a:p>
        </p:txBody>
      </p:sp>
      <p:sp>
        <p:nvSpPr>
          <p:cNvPr id="207" name="Google Shape;207;p14"/>
          <p:cNvSpPr txBox="1"/>
          <p:nvPr/>
        </p:nvSpPr>
        <p:spPr>
          <a:xfrm>
            <a:off x="7387051" y="1156771"/>
            <a:ext cx="4120658" cy="5020192"/>
          </a:xfrm>
          <a:prstGeom prst="rect">
            <a:avLst/>
          </a:prstGeom>
          <a:noFill/>
          <a:ln>
            <a:noFill/>
          </a:ln>
        </p:spPr>
        <p:txBody>
          <a:bodyPr spcFirstLastPara="1" wrap="square" lIns="91425" tIns="45700" rIns="91425" bIns="45700" anchor="ctr" anchorCtr="0">
            <a:normAutofit/>
          </a:bodyPr>
          <a:lstStyle/>
          <a:p>
            <a:pPr marL="228600" marR="0" lvl="0" indent="-228600" algn="l" rtl="0">
              <a:lnSpc>
                <a:spcPct val="90000"/>
              </a:lnSpc>
              <a:spcBef>
                <a:spcPts val="0"/>
              </a:spcBef>
              <a:spcAft>
                <a:spcPts val="0"/>
              </a:spcAft>
              <a:buClr>
                <a:schemeClr val="dk1"/>
              </a:buClr>
              <a:buSzPts val="2800"/>
              <a:buFont typeface="Arial"/>
              <a:buChar char="•"/>
            </a:pPr>
            <a:r>
              <a:rPr lang="en-GB" sz="2800" b="0" i="0" u="none" strike="noStrike" cap="none">
                <a:solidFill>
                  <a:schemeClr val="dk1"/>
                </a:solidFill>
                <a:latin typeface="Calibri"/>
                <a:ea typeface="Calibri"/>
                <a:cs typeface="Calibri"/>
                <a:sym typeface="Calibri"/>
              </a:rPr>
              <a:t>CPU Example:</a:t>
            </a:r>
            <a:br>
              <a:rPr lang="en-GB" sz="2800" b="0" i="0" u="none" strike="noStrike" cap="none">
                <a:solidFill>
                  <a:schemeClr val="dk1"/>
                </a:solidFill>
                <a:latin typeface="Calibri"/>
                <a:ea typeface="Calibri"/>
                <a:cs typeface="Calibri"/>
                <a:sym typeface="Calibri"/>
              </a:rPr>
            </a:br>
            <a:r>
              <a:rPr lang="en-GB" sz="2800" b="0" i="0" u="none" strike="noStrike" cap="none">
                <a:solidFill>
                  <a:schemeClr val="dk1"/>
                </a:solidFill>
                <a:latin typeface="Calibri"/>
                <a:ea typeface="Calibri"/>
                <a:cs typeface="Calibri"/>
                <a:sym typeface="Calibri"/>
              </a:rPr>
              <a:t>a set of modern CPUs for which the number of cores and threads is listed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5"/>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a:t>Concurrency in modern devices (2/2)</a:t>
            </a:r>
            <a:endParaRPr/>
          </a:p>
        </p:txBody>
      </p:sp>
      <p:sp>
        <p:nvSpPr>
          <p:cNvPr id="214" name="Google Shape;214;p15"/>
          <p:cNvSpPr txBox="1">
            <a:spLocks noGrp="1"/>
          </p:cNvSpPr>
          <p:nvPr>
            <p:ph type="body" idx="1"/>
          </p:nvPr>
        </p:nvSpPr>
        <p:spPr>
          <a:xfrm>
            <a:off x="838200" y="1156771"/>
            <a:ext cx="10515600" cy="502019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Mobile phone example:</a:t>
            </a:r>
            <a:endParaRPr/>
          </a:p>
        </p:txBody>
      </p:sp>
      <p:pic>
        <p:nvPicPr>
          <p:cNvPr id="215" name="Google Shape;215;p15" descr="Example of mobile phone with multiple cores" title="Example of mobile phone with multiple cores"/>
          <p:cNvPicPr preferRelativeResize="0"/>
          <p:nvPr/>
        </p:nvPicPr>
        <p:blipFill rotWithShape="1">
          <a:blip r:embed="rId3">
            <a:alphaModFix/>
          </a:blip>
          <a:srcRect/>
          <a:stretch/>
        </p:blipFill>
        <p:spPr>
          <a:xfrm>
            <a:off x="1288549" y="1712265"/>
            <a:ext cx="9614903" cy="4814046"/>
          </a:xfrm>
          <a:prstGeom prst="rect">
            <a:avLst/>
          </a:prstGeom>
          <a:noFill/>
          <a:ln>
            <a:noFill/>
          </a:ln>
        </p:spPr>
      </p:pic>
      <p:sp>
        <p:nvSpPr>
          <p:cNvPr id="216" name="Google Shape;216;p15" descr="Highlighting that the mobile phone has an octa-core CPU&#10;"/>
          <p:cNvSpPr/>
          <p:nvPr/>
        </p:nvSpPr>
        <p:spPr>
          <a:xfrm>
            <a:off x="3863789" y="6069106"/>
            <a:ext cx="6633882" cy="457205"/>
          </a:xfrm>
          <a:prstGeom prst="rect">
            <a:avLst/>
          </a:prstGeom>
          <a:solidFill>
            <a:srgbClr val="FF0000">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a:t>Why?</a:t>
            </a:r>
            <a:endParaRPr/>
          </a:p>
        </p:txBody>
      </p:sp>
      <p:sp>
        <p:nvSpPr>
          <p:cNvPr id="223" name="Google Shape;223;p16"/>
          <p:cNvSpPr txBox="1">
            <a:spLocks noGrp="1"/>
          </p:cNvSpPr>
          <p:nvPr>
            <p:ph type="body" idx="1"/>
          </p:nvPr>
        </p:nvSpPr>
        <p:spPr>
          <a:xfrm>
            <a:off x="838200" y="1156771"/>
            <a:ext cx="10515600" cy="502019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Why do you think modern technology is going towards parallel computer architectures?</a:t>
            </a:r>
            <a:br>
              <a:rPr lang="en-GB"/>
            </a:br>
            <a:endParaRPr/>
          </a:p>
          <a:p>
            <a:pPr marL="228600" lvl="0" indent="-228600" algn="l" rtl="0">
              <a:spcBef>
                <a:spcPts val="0"/>
              </a:spcBef>
              <a:spcAft>
                <a:spcPts val="0"/>
              </a:spcAft>
              <a:buSzPts val="2800"/>
              <a:buChar char="•"/>
            </a:pPr>
            <a:r>
              <a:rPr lang="en-GB"/>
              <a:t>Group work</a:t>
            </a:r>
            <a:endParaRPr/>
          </a:p>
          <a:p>
            <a:pPr marL="685800" lvl="1" indent="-292100" algn="l" rtl="0">
              <a:spcBef>
                <a:spcPts val="0"/>
              </a:spcBef>
              <a:spcAft>
                <a:spcPts val="0"/>
              </a:spcAft>
              <a:buSzPts val="2800"/>
              <a:buChar char="•"/>
            </a:pPr>
            <a:r>
              <a:rPr lang="en-GB"/>
              <a:t>Discuss among your work group </a:t>
            </a:r>
            <a:r>
              <a:rPr lang="en-GB" b="1" u="sng"/>
              <a:t>why</a:t>
            </a:r>
            <a:r>
              <a:rPr lang="en-GB"/>
              <a:t> technology is moving towards parallel architectures and why this cannot be achieved by single core architectures (5 minutes)</a:t>
            </a:r>
            <a:endParaRPr/>
          </a:p>
          <a:p>
            <a:pPr marL="685800" lvl="1" indent="-292100" algn="l" rtl="0">
              <a:spcBef>
                <a:spcPts val="0"/>
              </a:spcBef>
              <a:spcAft>
                <a:spcPts val="0"/>
              </a:spcAft>
              <a:buSzPts val="2800"/>
              <a:buChar char="•"/>
            </a:pPr>
            <a:r>
              <a:rPr lang="en-GB"/>
              <a:t>One representative for each group to bring your answer to the class</a:t>
            </a:r>
            <a:br>
              <a:rPr lang="en-GB"/>
            </a:b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7"/>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a:t>Why do we need concurrency? (1/2)</a:t>
            </a:r>
            <a:endParaRPr/>
          </a:p>
        </p:txBody>
      </p:sp>
      <p:pic>
        <p:nvPicPr>
          <p:cNvPr id="230" name="Google Shape;230;p17" descr="40 years of Microprocessor Trend Data" title="40 years of Microprocessor Trend Data"/>
          <p:cNvPicPr preferRelativeResize="0">
            <a:picLocks noGrp="1"/>
          </p:cNvPicPr>
          <p:nvPr>
            <p:ph type="body" idx="1"/>
          </p:nvPr>
        </p:nvPicPr>
        <p:blipFill rotWithShape="1">
          <a:blip r:embed="rId3">
            <a:alphaModFix/>
          </a:blip>
          <a:srcRect/>
          <a:stretch/>
        </p:blipFill>
        <p:spPr>
          <a:xfrm>
            <a:off x="838200" y="1031125"/>
            <a:ext cx="6565289" cy="5725364"/>
          </a:xfrm>
          <a:prstGeom prst="rect">
            <a:avLst/>
          </a:prstGeom>
          <a:noFill/>
          <a:ln>
            <a:noFill/>
          </a:ln>
        </p:spPr>
      </p:pic>
      <p:sp>
        <p:nvSpPr>
          <p:cNvPr id="231" name="Google Shape;231;p17"/>
          <p:cNvSpPr txBox="1"/>
          <p:nvPr/>
        </p:nvSpPr>
        <p:spPr>
          <a:xfrm>
            <a:off x="7668883" y="2762915"/>
            <a:ext cx="3684917" cy="226178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757070"/>
              </a:buClr>
              <a:buSzPts val="2800"/>
              <a:buFont typeface="Arial"/>
              <a:buNone/>
            </a:pPr>
            <a:r>
              <a:rPr lang="en-GB" sz="2800" b="0" i="0" u="none" strike="noStrike" cap="none">
                <a:solidFill>
                  <a:srgbClr val="757070"/>
                </a:solidFill>
                <a:latin typeface="Calibri"/>
                <a:ea typeface="Calibri"/>
                <a:cs typeface="Calibri"/>
                <a:sym typeface="Calibri"/>
              </a:rPr>
              <a:t>[Karl Rupp - 40 years of Microprocessor Trend Data]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8"/>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a:t>Why do we need concurrency? (2/2)</a:t>
            </a:r>
            <a:endParaRPr/>
          </a:p>
        </p:txBody>
      </p:sp>
      <p:sp>
        <p:nvSpPr>
          <p:cNvPr id="238" name="Google Shape;238;p18"/>
          <p:cNvSpPr txBox="1">
            <a:spLocks noGrp="1"/>
          </p:cNvSpPr>
          <p:nvPr>
            <p:ph type="body" idx="1"/>
          </p:nvPr>
        </p:nvSpPr>
        <p:spPr>
          <a:xfrm>
            <a:off x="838200" y="1156771"/>
            <a:ext cx="10515600" cy="502019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Marginal improvements with processor speed are becoming smaller and smaller;</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GB"/>
              <a:t>One of the limits is the amount of power being dissipated by each unit on a microprocessor;</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GB"/>
              <a:t>Marginal improvements in performance with single execution thread are becoming smaller and smaller;</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GB"/>
              <a:t>Trend in increasing the number of computational units (processors);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a:t>Welcome!</a:t>
            </a:r>
            <a:endParaRPr/>
          </a:p>
        </p:txBody>
      </p:sp>
      <p:sp>
        <p:nvSpPr>
          <p:cNvPr id="113" name="Google Shape;113;p2"/>
          <p:cNvSpPr txBox="1">
            <a:spLocks noGrp="1"/>
          </p:cNvSpPr>
          <p:nvPr>
            <p:ph type="body" idx="1"/>
          </p:nvPr>
        </p:nvSpPr>
        <p:spPr>
          <a:xfrm>
            <a:off x="838200" y="1156771"/>
            <a:ext cx="10515600" cy="502019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dirty="0"/>
              <a:t>This module has been running for a while, and this is the first time in person after the pandemic.</a:t>
            </a:r>
            <a:endParaRPr dirty="0"/>
          </a:p>
          <a:p>
            <a:pPr marL="228600" lvl="0" indent="-228600" algn="l" rtl="0">
              <a:lnSpc>
                <a:spcPct val="90000"/>
              </a:lnSpc>
              <a:spcBef>
                <a:spcPts val="1000"/>
              </a:spcBef>
              <a:spcAft>
                <a:spcPts val="0"/>
              </a:spcAft>
              <a:buClr>
                <a:schemeClr val="dk1"/>
              </a:buClr>
              <a:buSzPts val="2800"/>
              <a:buChar char="•"/>
            </a:pPr>
            <a:r>
              <a:rPr lang="en-GB" dirty="0"/>
              <a:t>If you have questions or feedback on the module, you can email both Sergio. Better to include both, so the first to pick up the email can reply.</a:t>
            </a:r>
            <a:endParaRPr dirty="0"/>
          </a:p>
          <a:p>
            <a:pPr marL="228600" lvl="0" indent="-228600" algn="l" rtl="0">
              <a:lnSpc>
                <a:spcPct val="90000"/>
              </a:lnSpc>
              <a:spcBef>
                <a:spcPts val="1000"/>
              </a:spcBef>
              <a:spcAft>
                <a:spcPts val="0"/>
              </a:spcAft>
              <a:buClr>
                <a:schemeClr val="dk1"/>
              </a:buClr>
              <a:buSzPts val="2800"/>
              <a:buChar char="•"/>
            </a:pPr>
            <a:r>
              <a:rPr lang="en-GB" dirty="0"/>
              <a:t>If you rather post question or a comment anonymously, a form is always available: see blackboard / Student Voice / Anonymous feedback form, or use the link below</a:t>
            </a:r>
            <a:br>
              <a:rPr lang="en-GB" dirty="0"/>
            </a:br>
            <a:r>
              <a:rPr lang="en-GB" u="sng" dirty="0">
                <a:solidFill>
                  <a:schemeClr val="hlink"/>
                </a:solidFill>
              </a:rPr>
              <a:t>https://forms.gle/xzMzDKn6wR545zYe7</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9"/>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a:t>Topics - Summary</a:t>
            </a:r>
            <a:endParaRPr/>
          </a:p>
        </p:txBody>
      </p:sp>
      <p:sp>
        <p:nvSpPr>
          <p:cNvPr id="245" name="Google Shape;245;p19"/>
          <p:cNvSpPr txBox="1">
            <a:spLocks noGrp="1"/>
          </p:cNvSpPr>
          <p:nvPr>
            <p:ph type="body" idx="1"/>
          </p:nvPr>
        </p:nvSpPr>
        <p:spPr>
          <a:xfrm>
            <a:off x="838200" y="1156771"/>
            <a:ext cx="10515600" cy="5020192"/>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800"/>
              <a:buChar char="•"/>
            </a:pPr>
            <a:r>
              <a:rPr lang="en-GB"/>
              <a:t>Real-life examples</a:t>
            </a:r>
            <a:endParaRPr/>
          </a:p>
          <a:p>
            <a:pPr marL="228600" lvl="0" indent="-228600" algn="l" rtl="0">
              <a:lnSpc>
                <a:spcPct val="90000"/>
              </a:lnSpc>
              <a:spcBef>
                <a:spcPts val="1000"/>
              </a:spcBef>
              <a:spcAft>
                <a:spcPts val="0"/>
              </a:spcAft>
              <a:buClr>
                <a:schemeClr val="dk1"/>
              </a:buClr>
              <a:buSzPts val="2800"/>
              <a:buChar char="•"/>
            </a:pPr>
            <a:r>
              <a:rPr lang="en-GB"/>
              <a:t>Critical concurrency issues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0"/>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a:t>Real-life examples of concurrency</a:t>
            </a:r>
            <a:endParaRPr/>
          </a:p>
        </p:txBody>
      </p:sp>
      <p:sp>
        <p:nvSpPr>
          <p:cNvPr id="252" name="Google Shape;252;p20"/>
          <p:cNvSpPr txBox="1">
            <a:spLocks noGrp="1"/>
          </p:cNvSpPr>
          <p:nvPr>
            <p:ph type="body" idx="1"/>
          </p:nvPr>
        </p:nvSpPr>
        <p:spPr>
          <a:xfrm>
            <a:off x="838200" y="1156771"/>
            <a:ext cx="10515600" cy="502019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Can you make an example in real life where concurrency naturally happens?</a:t>
            </a:r>
            <a:endParaRPr/>
          </a:p>
          <a:p>
            <a:pPr marL="0" lvl="0" indent="0" algn="l" rtl="0">
              <a:lnSpc>
                <a:spcPct val="90000"/>
              </a:lnSpc>
              <a:spcBef>
                <a:spcPts val="0"/>
              </a:spcBef>
              <a:spcAft>
                <a:spcPts val="0"/>
              </a:spcAft>
              <a:buNone/>
            </a:pPr>
            <a:endParaRPr/>
          </a:p>
          <a:p>
            <a:pPr marL="228600" lvl="0" indent="-228600" algn="l" rtl="0">
              <a:lnSpc>
                <a:spcPct val="90000"/>
              </a:lnSpc>
              <a:spcBef>
                <a:spcPts val="0"/>
              </a:spcBef>
              <a:spcAft>
                <a:spcPts val="0"/>
              </a:spcAft>
              <a:buClr>
                <a:schemeClr val="dk1"/>
              </a:buClr>
              <a:buSzPts val="2800"/>
              <a:buChar char="•"/>
            </a:pPr>
            <a:r>
              <a:rPr lang="en-GB"/>
              <a:t>Group work</a:t>
            </a:r>
            <a:endParaRPr/>
          </a:p>
          <a:p>
            <a:pPr marL="685800" lvl="1" indent="-292100" algn="l" rtl="0">
              <a:lnSpc>
                <a:spcPct val="90000"/>
              </a:lnSpc>
              <a:spcBef>
                <a:spcPts val="0"/>
              </a:spcBef>
              <a:spcAft>
                <a:spcPts val="0"/>
              </a:spcAft>
              <a:buClr>
                <a:schemeClr val="dk1"/>
              </a:buClr>
              <a:buSzPts val="2800"/>
              <a:buChar char="•"/>
            </a:pPr>
            <a:r>
              <a:rPr lang="en-GB"/>
              <a:t>Discuss among your work group possible real-life examples of concurrency (3 minutes)</a:t>
            </a:r>
            <a:endParaRPr/>
          </a:p>
          <a:p>
            <a:pPr marL="685800" lvl="1" indent="-292100" algn="l" rtl="0">
              <a:lnSpc>
                <a:spcPct val="90000"/>
              </a:lnSpc>
              <a:spcBef>
                <a:spcPts val="0"/>
              </a:spcBef>
              <a:spcAft>
                <a:spcPts val="0"/>
              </a:spcAft>
              <a:buClr>
                <a:schemeClr val="dk1"/>
              </a:buClr>
              <a:buSzPts val="2800"/>
              <a:buChar char="•"/>
            </a:pPr>
            <a:r>
              <a:rPr lang="en-GB"/>
              <a:t>One representative for each group to bring your answer to the class</a:t>
            </a:r>
            <a:br>
              <a:rPr lang="en-GB"/>
            </a:b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1"/>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a:t>Real-life examples (1/4)</a:t>
            </a:r>
            <a:endParaRPr/>
          </a:p>
        </p:txBody>
      </p:sp>
      <p:pic>
        <p:nvPicPr>
          <p:cNvPr id="259" name="Google Shape;259;p21" descr="Example of process: one car on a road" title="Example of process: one car on a road"/>
          <p:cNvPicPr preferRelativeResize="0">
            <a:picLocks noGrp="1"/>
          </p:cNvPicPr>
          <p:nvPr>
            <p:ph type="body" idx="1"/>
          </p:nvPr>
        </p:nvPicPr>
        <p:blipFill rotWithShape="1">
          <a:blip r:embed="rId3">
            <a:alphaModFix/>
          </a:blip>
          <a:srcRect/>
          <a:stretch/>
        </p:blipFill>
        <p:spPr>
          <a:xfrm>
            <a:off x="838200" y="1939131"/>
            <a:ext cx="5181600" cy="3454400"/>
          </a:xfrm>
          <a:prstGeom prst="rect">
            <a:avLst/>
          </a:prstGeom>
          <a:noFill/>
          <a:ln>
            <a:noFill/>
          </a:ln>
        </p:spPr>
      </p:pic>
      <p:sp>
        <p:nvSpPr>
          <p:cNvPr id="260" name="Google Shape;260;p21"/>
          <p:cNvSpPr txBox="1">
            <a:spLocks noGrp="1"/>
          </p:cNvSpPr>
          <p:nvPr>
            <p:ph type="body" idx="2"/>
          </p:nvPr>
        </p:nvSpPr>
        <p:spPr>
          <a:xfrm>
            <a:off x="6172200" y="1155600"/>
            <a:ext cx="5181600" cy="5022000"/>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800"/>
              <a:buChar char="•"/>
            </a:pPr>
            <a:r>
              <a:rPr lang="en-GB"/>
              <a:t>Road traffic: each vehicle is an independent actor (process or thread)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2"/>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a:t>Real-life examples (2/4)</a:t>
            </a:r>
            <a:endParaRPr/>
          </a:p>
        </p:txBody>
      </p:sp>
      <p:pic>
        <p:nvPicPr>
          <p:cNvPr id="267" name="Google Shape;267;p22" descr="Example of multiple processes: multiple cars on a road. One car is not following the rules: it runs over the line" title="Example of multiple processes: multiple cars on a road. One car is not following the rules: it runs over the line"/>
          <p:cNvPicPr preferRelativeResize="0">
            <a:picLocks noGrp="1"/>
          </p:cNvPicPr>
          <p:nvPr>
            <p:ph type="body" idx="1"/>
          </p:nvPr>
        </p:nvPicPr>
        <p:blipFill rotWithShape="1">
          <a:blip r:embed="rId3">
            <a:alphaModFix/>
          </a:blip>
          <a:srcRect/>
          <a:stretch/>
        </p:blipFill>
        <p:spPr>
          <a:xfrm>
            <a:off x="838200" y="1980199"/>
            <a:ext cx="5181600" cy="3372264"/>
          </a:xfrm>
          <a:prstGeom prst="rect">
            <a:avLst/>
          </a:prstGeom>
          <a:noFill/>
          <a:ln>
            <a:noFill/>
          </a:ln>
        </p:spPr>
      </p:pic>
      <p:sp>
        <p:nvSpPr>
          <p:cNvPr id="268" name="Google Shape;268;p22"/>
          <p:cNvSpPr txBox="1">
            <a:spLocks noGrp="1"/>
          </p:cNvSpPr>
          <p:nvPr>
            <p:ph type="body" idx="2"/>
          </p:nvPr>
        </p:nvSpPr>
        <p:spPr>
          <a:xfrm>
            <a:off x="6172200" y="1155600"/>
            <a:ext cx="5181600" cy="5022000"/>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800"/>
              <a:buChar char="•"/>
            </a:pPr>
            <a:r>
              <a:rPr lang="en-GB"/>
              <a:t>System is only truly concurrent when there is more than one process or thread.</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GB"/>
              <a:t>What if one of these processes misbehave (see image)?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3"/>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a:t>Real-life examples (3/4)</a:t>
            </a:r>
            <a:endParaRPr/>
          </a:p>
        </p:txBody>
      </p:sp>
      <p:pic>
        <p:nvPicPr>
          <p:cNvPr id="275" name="Google Shape;275;p23" descr="Big car crash picture" title="Big car crash picture"/>
          <p:cNvPicPr preferRelativeResize="0">
            <a:picLocks noGrp="1"/>
          </p:cNvPicPr>
          <p:nvPr>
            <p:ph type="body" idx="1"/>
          </p:nvPr>
        </p:nvPicPr>
        <p:blipFill rotWithShape="1">
          <a:blip r:embed="rId3">
            <a:alphaModFix/>
          </a:blip>
          <a:srcRect/>
          <a:stretch/>
        </p:blipFill>
        <p:spPr>
          <a:xfrm>
            <a:off x="838200" y="2083515"/>
            <a:ext cx="5181600" cy="3165633"/>
          </a:xfrm>
          <a:prstGeom prst="rect">
            <a:avLst/>
          </a:prstGeom>
          <a:noFill/>
          <a:ln>
            <a:noFill/>
          </a:ln>
        </p:spPr>
      </p:pic>
      <p:sp>
        <p:nvSpPr>
          <p:cNvPr id="276" name="Google Shape;276;p23"/>
          <p:cNvSpPr txBox="1">
            <a:spLocks noGrp="1"/>
          </p:cNvSpPr>
          <p:nvPr>
            <p:ph type="body" idx="2"/>
          </p:nvPr>
        </p:nvSpPr>
        <p:spPr>
          <a:xfrm>
            <a:off x="6172200" y="1155600"/>
            <a:ext cx="5181600" cy="5022000"/>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800"/>
              <a:buChar char="•"/>
            </a:pPr>
            <a:r>
              <a:rPr lang="en-GB"/>
              <a:t>Interactions between processes or threads can lead to crashes (if not treated carefully)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4"/>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a:t>Real-life examples (4/4)</a:t>
            </a:r>
            <a:endParaRPr/>
          </a:p>
        </p:txBody>
      </p:sp>
      <p:pic>
        <p:nvPicPr>
          <p:cNvPr id="283" name="Google Shape;283;p24" descr="One-way road with multiple lanes" title="One-way road with multiple lanes"/>
          <p:cNvPicPr preferRelativeResize="0">
            <a:picLocks noGrp="1"/>
          </p:cNvPicPr>
          <p:nvPr>
            <p:ph type="body" idx="1"/>
          </p:nvPr>
        </p:nvPicPr>
        <p:blipFill rotWithShape="1">
          <a:blip r:embed="rId3">
            <a:alphaModFix/>
          </a:blip>
          <a:srcRect/>
          <a:stretch/>
        </p:blipFill>
        <p:spPr>
          <a:xfrm>
            <a:off x="838200" y="2209006"/>
            <a:ext cx="5181600" cy="2914650"/>
          </a:xfrm>
          <a:prstGeom prst="rect">
            <a:avLst/>
          </a:prstGeom>
          <a:noFill/>
          <a:ln>
            <a:noFill/>
          </a:ln>
        </p:spPr>
      </p:pic>
      <p:sp>
        <p:nvSpPr>
          <p:cNvPr id="284" name="Google Shape;284;p24"/>
          <p:cNvSpPr txBox="1">
            <a:spLocks noGrp="1"/>
          </p:cNvSpPr>
          <p:nvPr>
            <p:ph type="body" idx="2"/>
          </p:nvPr>
        </p:nvSpPr>
        <p:spPr>
          <a:xfrm>
            <a:off x="6172200" y="1155600"/>
            <a:ext cx="5181600" cy="5022000"/>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800"/>
              <a:buChar char="•"/>
            </a:pPr>
            <a:r>
              <a:rPr lang="en-GB"/>
              <a:t>Many ways to handle process interactions</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GB"/>
              <a:t>There are subtleties in correctly handling process interactions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5"/>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a:t>Real-life examples</a:t>
            </a:r>
            <a:endParaRPr/>
          </a:p>
        </p:txBody>
      </p:sp>
      <p:pic>
        <p:nvPicPr>
          <p:cNvPr id="291" name="Google Shape;291;p25" descr="One-way road with multiple lanes" title="One-way road with multiple lanes"/>
          <p:cNvPicPr preferRelativeResize="0">
            <a:picLocks noGrp="1"/>
          </p:cNvPicPr>
          <p:nvPr>
            <p:ph type="body" idx="1"/>
          </p:nvPr>
        </p:nvPicPr>
        <p:blipFill rotWithShape="1">
          <a:blip r:embed="rId3">
            <a:alphaModFix/>
          </a:blip>
          <a:srcRect/>
          <a:stretch/>
        </p:blipFill>
        <p:spPr>
          <a:xfrm>
            <a:off x="1198033" y="1155700"/>
            <a:ext cx="4461934" cy="2509838"/>
          </a:xfrm>
          <a:prstGeom prst="rect">
            <a:avLst/>
          </a:prstGeom>
          <a:noFill/>
          <a:ln>
            <a:noFill/>
          </a:ln>
        </p:spPr>
      </p:pic>
      <p:pic>
        <p:nvPicPr>
          <p:cNvPr id="292" name="Google Shape;292;p25" descr="4-way crossing with cars blocking each other in teh centre of the crossing" title="4-way crossing with cars blocking each other in teh centre of the crossing"/>
          <p:cNvPicPr preferRelativeResize="0">
            <a:picLocks noGrp="1"/>
          </p:cNvPicPr>
          <p:nvPr>
            <p:ph type="body" idx="2"/>
          </p:nvPr>
        </p:nvPicPr>
        <p:blipFill rotWithShape="1">
          <a:blip r:embed="rId4">
            <a:alphaModFix/>
          </a:blip>
          <a:srcRect/>
          <a:stretch/>
        </p:blipFill>
        <p:spPr>
          <a:xfrm>
            <a:off x="6868783" y="1155700"/>
            <a:ext cx="3788434" cy="2509838"/>
          </a:xfrm>
          <a:prstGeom prst="rect">
            <a:avLst/>
          </a:prstGeom>
          <a:noFill/>
          <a:ln>
            <a:noFill/>
          </a:ln>
        </p:spPr>
      </p:pic>
      <p:pic>
        <p:nvPicPr>
          <p:cNvPr id="293" name="Google Shape;293;p25" descr="A roundabout" title="A roundabout"/>
          <p:cNvPicPr preferRelativeResize="0">
            <a:picLocks noGrp="1"/>
          </p:cNvPicPr>
          <p:nvPr>
            <p:ph type="body" idx="3"/>
          </p:nvPr>
        </p:nvPicPr>
        <p:blipFill rotWithShape="1">
          <a:blip r:embed="rId5">
            <a:alphaModFix/>
          </a:blip>
          <a:srcRect/>
          <a:stretch/>
        </p:blipFill>
        <p:spPr>
          <a:xfrm>
            <a:off x="1760436" y="3708400"/>
            <a:ext cx="3343478" cy="2509838"/>
          </a:xfrm>
          <a:prstGeom prst="rect">
            <a:avLst/>
          </a:prstGeom>
          <a:noFill/>
          <a:ln>
            <a:noFill/>
          </a:ln>
        </p:spPr>
      </p:pic>
      <p:pic>
        <p:nvPicPr>
          <p:cNvPr id="294" name="Google Shape;294;p25" descr="A motorway junction" title="A motorway junction"/>
          <p:cNvPicPr preferRelativeResize="0">
            <a:picLocks noGrp="1"/>
          </p:cNvPicPr>
          <p:nvPr>
            <p:ph type="body" idx="4"/>
          </p:nvPr>
        </p:nvPicPr>
        <p:blipFill rotWithShape="1">
          <a:blip r:embed="rId6">
            <a:alphaModFix/>
          </a:blip>
          <a:srcRect/>
          <a:stretch/>
        </p:blipFill>
        <p:spPr>
          <a:xfrm>
            <a:off x="6538694" y="3708400"/>
            <a:ext cx="4454962" cy="250983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6"/>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a:t>Critical concurrency issues (1/2)</a:t>
            </a:r>
            <a:endParaRPr/>
          </a:p>
        </p:txBody>
      </p:sp>
      <p:sp>
        <p:nvSpPr>
          <p:cNvPr id="301" name="Google Shape;301;p26"/>
          <p:cNvSpPr txBox="1">
            <a:spLocks noGrp="1"/>
          </p:cNvSpPr>
          <p:nvPr>
            <p:ph type="body" idx="1"/>
          </p:nvPr>
        </p:nvSpPr>
        <p:spPr>
          <a:xfrm>
            <a:off x="838200" y="1156771"/>
            <a:ext cx="10515600" cy="5020192"/>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GB"/>
              <a:t>Interaction of concurrent threads requires coordination:</a:t>
            </a:r>
            <a:endParaRPr/>
          </a:p>
          <a:p>
            <a:pPr marL="685800" lvl="1" indent="-228600" algn="l" rtl="0">
              <a:lnSpc>
                <a:spcPct val="90000"/>
              </a:lnSpc>
              <a:spcBef>
                <a:spcPts val="500"/>
              </a:spcBef>
              <a:spcAft>
                <a:spcPts val="0"/>
              </a:spcAft>
              <a:buClr>
                <a:schemeClr val="dk1"/>
              </a:buClr>
              <a:buSzPts val="2400"/>
              <a:buChar char="•"/>
            </a:pPr>
            <a:r>
              <a:rPr lang="en-GB"/>
              <a:t>Which threads can interact?</a:t>
            </a:r>
            <a:endParaRPr/>
          </a:p>
          <a:p>
            <a:pPr marL="685800" lvl="1" indent="-228600" algn="l" rtl="0">
              <a:lnSpc>
                <a:spcPct val="90000"/>
              </a:lnSpc>
              <a:spcBef>
                <a:spcPts val="500"/>
              </a:spcBef>
              <a:spcAft>
                <a:spcPts val="0"/>
              </a:spcAft>
              <a:buClr>
                <a:schemeClr val="dk1"/>
              </a:buClr>
              <a:buSzPts val="2400"/>
              <a:buChar char="•"/>
            </a:pPr>
            <a:r>
              <a:rPr lang="en-GB"/>
              <a:t>When can threads interact?</a:t>
            </a:r>
            <a:endParaRPr/>
          </a:p>
          <a:p>
            <a:pPr marL="685800" lvl="1" indent="-228600" algn="l" rtl="0">
              <a:lnSpc>
                <a:spcPct val="90000"/>
              </a:lnSpc>
              <a:spcBef>
                <a:spcPts val="500"/>
              </a:spcBef>
              <a:spcAft>
                <a:spcPts val="0"/>
              </a:spcAft>
              <a:buClr>
                <a:schemeClr val="dk1"/>
              </a:buClr>
              <a:buSzPts val="2400"/>
              <a:buChar char="•"/>
            </a:pPr>
            <a:r>
              <a:rPr lang="en-GB"/>
              <a:t>If multiple threads can, who goes first?</a:t>
            </a:r>
            <a:endParaRPr/>
          </a:p>
          <a:p>
            <a:pPr marL="228600" lvl="0" indent="-228600" algn="l" rtl="0">
              <a:lnSpc>
                <a:spcPct val="90000"/>
              </a:lnSpc>
              <a:spcBef>
                <a:spcPts val="1000"/>
              </a:spcBef>
              <a:spcAft>
                <a:spcPts val="0"/>
              </a:spcAft>
              <a:buClr>
                <a:schemeClr val="dk1"/>
              </a:buClr>
              <a:buSzPts val="2800"/>
              <a:buChar char="•"/>
            </a:pPr>
            <a:r>
              <a:rPr lang="en-GB"/>
              <a:t>Concurrent coordination is not present in sequential algorithms.</a:t>
            </a:r>
            <a:endParaRPr/>
          </a:p>
          <a:p>
            <a:pPr marL="685800" lvl="1" indent="-228600" algn="l" rtl="0">
              <a:lnSpc>
                <a:spcPct val="90000"/>
              </a:lnSpc>
              <a:spcBef>
                <a:spcPts val="500"/>
              </a:spcBef>
              <a:spcAft>
                <a:spcPts val="0"/>
              </a:spcAft>
              <a:buClr>
                <a:schemeClr val="dk1"/>
              </a:buClr>
              <a:buSzPts val="2400"/>
              <a:buChar char="•"/>
            </a:pPr>
            <a:r>
              <a:rPr lang="en-GB"/>
              <a:t>Concurrent programming is more difficult than sequential programming because it requires making coordination explicit.</a:t>
            </a:r>
            <a:endParaRPr/>
          </a:p>
          <a:p>
            <a:pPr marL="228600" lvl="0" indent="-228600" algn="l" rtl="0">
              <a:lnSpc>
                <a:spcPct val="90000"/>
              </a:lnSpc>
              <a:spcBef>
                <a:spcPts val="1000"/>
              </a:spcBef>
              <a:spcAft>
                <a:spcPts val="0"/>
              </a:spcAft>
              <a:buClr>
                <a:schemeClr val="dk1"/>
              </a:buClr>
              <a:buSzPts val="2800"/>
              <a:buChar char="•"/>
            </a:pPr>
            <a:r>
              <a:rPr lang="en-GB"/>
              <a:t>Concurrent coordination can lead to issues such as </a:t>
            </a:r>
            <a:r>
              <a:rPr lang="en-GB" b="1" u="sng"/>
              <a:t>deadlock</a:t>
            </a:r>
            <a:r>
              <a:rPr lang="en-GB"/>
              <a:t> and </a:t>
            </a:r>
            <a:r>
              <a:rPr lang="en-GB" b="1" u="sng"/>
              <a:t>starvation</a:t>
            </a:r>
            <a:r>
              <a:rPr lang="en-GB"/>
              <a:t>.</a:t>
            </a:r>
            <a:endParaRPr/>
          </a:p>
          <a:p>
            <a:pPr marL="228600" lvl="0" indent="-228600" algn="l" rtl="0">
              <a:lnSpc>
                <a:spcPct val="90000"/>
              </a:lnSpc>
              <a:spcBef>
                <a:spcPts val="1000"/>
              </a:spcBef>
              <a:spcAft>
                <a:spcPts val="0"/>
              </a:spcAft>
              <a:buClr>
                <a:schemeClr val="dk1"/>
              </a:buClr>
              <a:buSzPts val="2800"/>
              <a:buChar char="•"/>
            </a:pPr>
            <a:r>
              <a:rPr lang="en-GB"/>
              <a:t>Concurrent programming is more difficult than sequential programming because it requires to be sure that code is safe (that is, free from deadlock and starvation).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7"/>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a:t>Critical concurrency issues (2/2)</a:t>
            </a:r>
            <a:endParaRPr/>
          </a:p>
        </p:txBody>
      </p:sp>
      <p:pic>
        <p:nvPicPr>
          <p:cNvPr id="308" name="Google Shape;308;p27" descr="4-way crossing with cars blocking each other in the centre of the crossing&#10;&#10;4-way crossing with cars blocking each other in the centre of the crossing"/>
          <p:cNvPicPr preferRelativeResize="0">
            <a:picLocks noGrp="1"/>
          </p:cNvPicPr>
          <p:nvPr>
            <p:ph type="body" idx="1"/>
          </p:nvPr>
        </p:nvPicPr>
        <p:blipFill rotWithShape="1">
          <a:blip r:embed="rId3">
            <a:alphaModFix/>
          </a:blip>
          <a:srcRect/>
          <a:stretch/>
        </p:blipFill>
        <p:spPr>
          <a:xfrm>
            <a:off x="1534783" y="1155700"/>
            <a:ext cx="3788434" cy="2509838"/>
          </a:xfrm>
          <a:prstGeom prst="rect">
            <a:avLst/>
          </a:prstGeom>
          <a:noFill/>
          <a:ln>
            <a:noFill/>
          </a:ln>
        </p:spPr>
      </p:pic>
      <p:sp>
        <p:nvSpPr>
          <p:cNvPr id="309" name="Google Shape;309;p27"/>
          <p:cNvSpPr txBox="1">
            <a:spLocks noGrp="1"/>
          </p:cNvSpPr>
          <p:nvPr>
            <p:ph type="body" idx="2"/>
          </p:nvPr>
        </p:nvSpPr>
        <p:spPr>
          <a:xfrm>
            <a:off x="6172200" y="1155600"/>
            <a:ext cx="5181600" cy="2509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b="1" u="sng"/>
              <a:t>Deadlock</a:t>
            </a:r>
            <a:r>
              <a:rPr lang="en-GB"/>
              <a:t>: is a state in which one thread is indefinitely waiting for some other thread to take action.</a:t>
            </a:r>
            <a:endParaRPr/>
          </a:p>
        </p:txBody>
      </p:sp>
      <p:pic>
        <p:nvPicPr>
          <p:cNvPr id="310" name="Google Shape;310;p27" descr="4-way crossing with cars unable to access the junction because each is waiting or the one on the right to move" title="4-way crossing with cars unable to access the junction because each is waiting or the one on the right to move"/>
          <p:cNvPicPr preferRelativeResize="0">
            <a:picLocks noGrp="1"/>
          </p:cNvPicPr>
          <p:nvPr>
            <p:ph type="body" idx="3"/>
          </p:nvPr>
        </p:nvPicPr>
        <p:blipFill rotWithShape="1">
          <a:blip r:embed="rId4">
            <a:alphaModFix/>
          </a:blip>
          <a:srcRect/>
          <a:stretch/>
        </p:blipFill>
        <p:spPr>
          <a:xfrm>
            <a:off x="2084033" y="3708400"/>
            <a:ext cx="2696283" cy="2509838"/>
          </a:xfrm>
          <a:prstGeom prst="rect">
            <a:avLst/>
          </a:prstGeom>
          <a:noFill/>
          <a:ln>
            <a:noFill/>
          </a:ln>
        </p:spPr>
      </p:pic>
      <p:sp>
        <p:nvSpPr>
          <p:cNvPr id="311" name="Google Shape;311;p27"/>
          <p:cNvSpPr txBox="1">
            <a:spLocks noGrp="1"/>
          </p:cNvSpPr>
          <p:nvPr>
            <p:ph type="body" idx="4"/>
          </p:nvPr>
        </p:nvSpPr>
        <p:spPr>
          <a:xfrm>
            <a:off x="6176010" y="3708300"/>
            <a:ext cx="5181600" cy="2509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b="1" u="sng"/>
              <a:t>Starvation</a:t>
            </a:r>
            <a:r>
              <a:rPr lang="en-GB"/>
              <a:t>: occurs when a thread is perpetually denied necessary resources to progress.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f08d39d4c3_0_0"/>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a:t>Reference book</a:t>
            </a:r>
            <a:endParaRPr/>
          </a:p>
        </p:txBody>
      </p:sp>
      <p:sp>
        <p:nvSpPr>
          <p:cNvPr id="317" name="Google Shape;317;gf08d39d4c3_0_0"/>
          <p:cNvSpPr txBox="1">
            <a:spLocks noGrp="1"/>
          </p:cNvSpPr>
          <p:nvPr>
            <p:ph type="body" idx="1"/>
          </p:nvPr>
        </p:nvSpPr>
        <p:spPr>
          <a:xfrm>
            <a:off x="838200" y="1156771"/>
            <a:ext cx="10515600" cy="5020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ts val="2800"/>
              <a:buChar char="•"/>
            </a:pPr>
            <a:r>
              <a:rPr lang="en-GB"/>
              <a:t>There are many books on C++ concurrency;</a:t>
            </a:r>
            <a:endParaRPr/>
          </a:p>
          <a:p>
            <a:pPr marL="228600" lvl="0" indent="-228600" algn="l" rtl="0">
              <a:lnSpc>
                <a:spcPct val="90000"/>
              </a:lnSpc>
              <a:spcBef>
                <a:spcPts val="1000"/>
              </a:spcBef>
              <a:spcAft>
                <a:spcPts val="0"/>
              </a:spcAft>
              <a:buClr>
                <a:schemeClr val="dk1"/>
              </a:buClr>
              <a:buSzPts val="2800"/>
              <a:buChar char="•"/>
            </a:pPr>
            <a:r>
              <a:rPr lang="en-GB"/>
              <a:t>Principles described are always the same;</a:t>
            </a:r>
            <a:endParaRPr/>
          </a:p>
          <a:p>
            <a:pPr marL="0" lvl="0" indent="0" algn="l" rtl="0">
              <a:lnSpc>
                <a:spcPct val="90000"/>
              </a:lnSpc>
              <a:spcBef>
                <a:spcPts val="1000"/>
              </a:spcBef>
              <a:spcAft>
                <a:spcPts val="0"/>
              </a:spcAft>
              <a:buNone/>
            </a:pPr>
            <a:endParaRPr/>
          </a:p>
          <a:p>
            <a:pPr marL="228600" lvl="0" indent="-228600" algn="l" rtl="0">
              <a:lnSpc>
                <a:spcPct val="90000"/>
              </a:lnSpc>
              <a:spcBef>
                <a:spcPts val="1000"/>
              </a:spcBef>
              <a:spcAft>
                <a:spcPts val="0"/>
              </a:spcAft>
              <a:buClr>
                <a:schemeClr val="dk1"/>
              </a:buClr>
              <a:buSzPts val="2800"/>
              <a:buChar char="•"/>
            </a:pPr>
            <a:r>
              <a:rPr lang="en-GB"/>
              <a:t>One reference may be:</a:t>
            </a:r>
            <a:br>
              <a:rPr lang="en-GB"/>
            </a:br>
            <a:r>
              <a:rPr lang="en-GB"/>
              <a:t>C++ concurrency in action : practical</a:t>
            </a:r>
            <a:br>
              <a:rPr lang="en-GB"/>
            </a:br>
            <a:r>
              <a:rPr lang="en-GB"/>
              <a:t>multithreading</a:t>
            </a:r>
            <a:br>
              <a:rPr lang="en-GB"/>
            </a:br>
            <a:r>
              <a:rPr lang="en-GB"/>
              <a:t>Williams, Anthony (Software engineer)</a:t>
            </a:r>
            <a:br>
              <a:rPr lang="en-GB"/>
            </a:br>
            <a:r>
              <a:rPr lang="en-GB"/>
              <a:t>2012</a:t>
            </a:r>
            <a:endParaRPr/>
          </a:p>
        </p:txBody>
      </p:sp>
      <p:pic>
        <p:nvPicPr>
          <p:cNvPr id="318" name="Google Shape;318;gf08d39d4c3_0_0"/>
          <p:cNvPicPr preferRelativeResize="0"/>
          <p:nvPr/>
        </p:nvPicPr>
        <p:blipFill rotWithShape="1">
          <a:blip r:embed="rId3">
            <a:alphaModFix/>
          </a:blip>
          <a:srcRect/>
          <a:stretch/>
        </p:blipFill>
        <p:spPr>
          <a:xfrm>
            <a:off x="7853420" y="1788025"/>
            <a:ext cx="3500380" cy="43889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F2869-B1F2-F856-F5B5-63FC10274A7F}"/>
              </a:ext>
            </a:extLst>
          </p:cNvPr>
          <p:cNvSpPr>
            <a:spLocks noGrp="1"/>
          </p:cNvSpPr>
          <p:nvPr>
            <p:ph type="title"/>
          </p:nvPr>
        </p:nvSpPr>
        <p:spPr/>
        <p:txBody>
          <a:bodyPr>
            <a:normAutofit fontScale="90000"/>
          </a:bodyPr>
          <a:lstStyle/>
          <a:p>
            <a:r>
              <a:rPr lang="it-IT" dirty="0"/>
              <a:t>Module news</a:t>
            </a:r>
            <a:endParaRPr lang="en-GB" dirty="0"/>
          </a:p>
        </p:txBody>
      </p:sp>
      <p:sp>
        <p:nvSpPr>
          <p:cNvPr id="3" name="Text Placeholder 2">
            <a:extLst>
              <a:ext uri="{FF2B5EF4-FFF2-40B4-BE49-F238E27FC236}">
                <a16:creationId xmlns:a16="http://schemas.microsoft.com/office/drawing/2014/main" id="{F4E727C7-8F09-50E2-E4CD-797D04C13645}"/>
              </a:ext>
            </a:extLst>
          </p:cNvPr>
          <p:cNvSpPr>
            <a:spLocks noGrp="1"/>
          </p:cNvSpPr>
          <p:nvPr>
            <p:ph type="body" idx="1"/>
          </p:nvPr>
        </p:nvSpPr>
        <p:spPr/>
        <p:txBody>
          <a:bodyPr/>
          <a:lstStyle/>
          <a:p>
            <a:r>
              <a:rPr lang="it-IT" dirty="0"/>
              <a:t>I </a:t>
            </a:r>
            <a:r>
              <a:rPr lang="it-IT" dirty="0" err="1"/>
              <a:t>will</a:t>
            </a:r>
            <a:r>
              <a:rPr lang="it-IT" dirty="0"/>
              <a:t> be </a:t>
            </a:r>
            <a:r>
              <a:rPr lang="it-IT" dirty="0" err="1"/>
              <a:t>leaving</a:t>
            </a:r>
            <a:r>
              <a:rPr lang="it-IT" dirty="0"/>
              <a:t> Sheffield Hallam University </a:t>
            </a:r>
            <a:r>
              <a:rPr lang="it-IT" dirty="0" err="1"/>
              <a:t>at</a:t>
            </a:r>
            <a:r>
              <a:rPr lang="it-IT" dirty="0"/>
              <a:t> the </a:t>
            </a:r>
            <a:r>
              <a:rPr lang="it-IT" dirty="0" err="1"/>
              <a:t>beginning</a:t>
            </a:r>
            <a:r>
              <a:rPr lang="it-IT" dirty="0"/>
              <a:t> of November;</a:t>
            </a:r>
          </a:p>
          <a:p>
            <a:endParaRPr lang="it-IT" dirty="0"/>
          </a:p>
          <a:p>
            <a:r>
              <a:rPr lang="it-IT" dirty="0"/>
              <a:t>I look </a:t>
            </a:r>
            <a:r>
              <a:rPr lang="it-IT" dirty="0" err="1"/>
              <a:t>forward</a:t>
            </a:r>
            <a:r>
              <a:rPr lang="it-IT" dirty="0"/>
              <a:t> to </a:t>
            </a:r>
            <a:r>
              <a:rPr lang="it-IT" dirty="0" err="1"/>
              <a:t>helping</a:t>
            </a:r>
            <a:r>
              <a:rPr lang="it-IT" dirty="0"/>
              <a:t> </a:t>
            </a:r>
            <a:r>
              <a:rPr lang="it-IT" dirty="0" err="1"/>
              <a:t>you</a:t>
            </a:r>
            <a:r>
              <a:rPr lang="it-IT" dirty="0"/>
              <a:t> for </a:t>
            </a:r>
            <a:r>
              <a:rPr lang="it-IT" dirty="0" err="1"/>
              <a:t>your</a:t>
            </a:r>
            <a:r>
              <a:rPr lang="it-IT" dirty="0"/>
              <a:t> </a:t>
            </a:r>
            <a:r>
              <a:rPr lang="it-IT" dirty="0" err="1"/>
              <a:t>assignment</a:t>
            </a:r>
            <a:r>
              <a:rPr lang="it-IT" dirty="0"/>
              <a:t> </a:t>
            </a:r>
            <a:r>
              <a:rPr lang="it-IT" dirty="0" err="1"/>
              <a:t>before</a:t>
            </a:r>
            <a:r>
              <a:rPr lang="it-IT" dirty="0"/>
              <a:t> </a:t>
            </a:r>
            <a:r>
              <a:rPr lang="it-IT" dirty="0" err="1"/>
              <a:t>then</a:t>
            </a:r>
            <a:r>
              <a:rPr lang="it-IT" dirty="0"/>
              <a:t>;</a:t>
            </a:r>
          </a:p>
          <a:p>
            <a:endParaRPr lang="it-IT" dirty="0"/>
          </a:p>
          <a:p>
            <a:r>
              <a:rPr lang="it-IT" dirty="0"/>
              <a:t>After </a:t>
            </a:r>
            <a:r>
              <a:rPr lang="it-IT" dirty="0" err="1"/>
              <a:t>that</a:t>
            </a:r>
            <a:r>
              <a:rPr lang="it-IT" dirty="0"/>
              <a:t> date, </a:t>
            </a:r>
            <a:r>
              <a:rPr lang="it-IT" dirty="0" err="1"/>
              <a:t>someone</a:t>
            </a:r>
            <a:r>
              <a:rPr lang="it-IT" dirty="0"/>
              <a:t> else </a:t>
            </a:r>
            <a:r>
              <a:rPr lang="it-IT" dirty="0" err="1"/>
              <a:t>will</a:t>
            </a:r>
            <a:r>
              <a:rPr lang="it-IT" dirty="0"/>
              <a:t> be </a:t>
            </a:r>
            <a:r>
              <a:rPr lang="it-IT" dirty="0" err="1"/>
              <a:t>taking</a:t>
            </a:r>
            <a:r>
              <a:rPr lang="it-IT" dirty="0"/>
              <a:t> over </a:t>
            </a:r>
            <a:r>
              <a:rPr lang="it-IT" dirty="0" err="1"/>
              <a:t>this</a:t>
            </a:r>
            <a:r>
              <a:rPr lang="it-IT" dirty="0"/>
              <a:t> </a:t>
            </a:r>
            <a:r>
              <a:rPr lang="it-IT" dirty="0" err="1"/>
              <a:t>module</a:t>
            </a:r>
            <a:r>
              <a:rPr lang="it-IT" dirty="0"/>
              <a:t>;</a:t>
            </a:r>
            <a:endParaRPr lang="en-GB" dirty="0"/>
          </a:p>
        </p:txBody>
      </p:sp>
    </p:spTree>
    <p:extLst>
      <p:ext uri="{BB962C8B-B14F-4D97-AF65-F5344CB8AC3E}">
        <p14:creationId xmlns:p14="http://schemas.microsoft.com/office/powerpoint/2010/main" val="4195029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8"/>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a:t>Topics covered so far</a:t>
            </a:r>
            <a:endParaRPr/>
          </a:p>
        </p:txBody>
      </p:sp>
      <p:sp>
        <p:nvSpPr>
          <p:cNvPr id="325" name="Google Shape;325;p28"/>
          <p:cNvSpPr txBox="1">
            <a:spLocks noGrp="1"/>
          </p:cNvSpPr>
          <p:nvPr>
            <p:ph type="body" idx="1"/>
          </p:nvPr>
        </p:nvSpPr>
        <p:spPr>
          <a:xfrm>
            <a:off x="838200" y="1156771"/>
            <a:ext cx="10515600" cy="5020192"/>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800"/>
              <a:buChar char="•"/>
            </a:pPr>
            <a:r>
              <a:rPr lang="en-GB"/>
              <a:t>What is concurrency?</a:t>
            </a:r>
            <a:endParaRPr/>
          </a:p>
          <a:p>
            <a:pPr marL="228600" lvl="0" indent="-228600" algn="l" rtl="0">
              <a:lnSpc>
                <a:spcPct val="90000"/>
              </a:lnSpc>
              <a:spcBef>
                <a:spcPts val="1000"/>
              </a:spcBef>
              <a:spcAft>
                <a:spcPts val="0"/>
              </a:spcAft>
              <a:buClr>
                <a:schemeClr val="dk1"/>
              </a:buClr>
              <a:buSzPts val="2800"/>
              <a:buChar char="•"/>
            </a:pPr>
            <a:r>
              <a:rPr lang="en-GB"/>
              <a:t>Why concurrency?</a:t>
            </a:r>
            <a:endParaRPr/>
          </a:p>
          <a:p>
            <a:pPr marL="228600" lvl="0" indent="-228600" algn="l" rtl="0">
              <a:lnSpc>
                <a:spcPct val="90000"/>
              </a:lnSpc>
              <a:spcBef>
                <a:spcPts val="1000"/>
              </a:spcBef>
              <a:spcAft>
                <a:spcPts val="0"/>
              </a:spcAft>
              <a:buClr>
                <a:schemeClr val="dk1"/>
              </a:buClr>
              <a:buSzPts val="2800"/>
              <a:buChar char="•"/>
            </a:pPr>
            <a:r>
              <a:rPr lang="en-GB"/>
              <a:t>Real-world examples</a:t>
            </a:r>
            <a:endParaRPr/>
          </a:p>
          <a:p>
            <a:pPr marL="228600" lvl="0" indent="-228600" algn="l" rtl="0">
              <a:lnSpc>
                <a:spcPct val="90000"/>
              </a:lnSpc>
              <a:spcBef>
                <a:spcPts val="1000"/>
              </a:spcBef>
              <a:spcAft>
                <a:spcPts val="0"/>
              </a:spcAft>
              <a:buClr>
                <a:schemeClr val="dk1"/>
              </a:buClr>
              <a:buSzPts val="2800"/>
              <a:buChar char="•"/>
            </a:pPr>
            <a:r>
              <a:rPr lang="en-GB"/>
              <a:t>Critical concurrency issues</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3"/>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a:t>Module introduction</a:t>
            </a:r>
            <a:endParaRPr/>
          </a:p>
        </p:txBody>
      </p:sp>
      <p:sp>
        <p:nvSpPr>
          <p:cNvPr id="120" name="Google Shape;120;p3"/>
          <p:cNvSpPr txBox="1">
            <a:spLocks noGrp="1"/>
          </p:cNvSpPr>
          <p:nvPr>
            <p:ph type="body" idx="1"/>
          </p:nvPr>
        </p:nvSpPr>
        <p:spPr>
          <a:xfrm>
            <a:off x="838200" y="1156771"/>
            <a:ext cx="10515600" cy="5020192"/>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GB" dirty="0"/>
              <a:t>Module comprises two parts, one per term:</a:t>
            </a:r>
            <a:endParaRPr dirty="0"/>
          </a:p>
          <a:p>
            <a:pPr marL="685800" lvl="1" indent="-228600" algn="l" rtl="0">
              <a:lnSpc>
                <a:spcPct val="90000"/>
              </a:lnSpc>
              <a:spcBef>
                <a:spcPts val="500"/>
              </a:spcBef>
              <a:spcAft>
                <a:spcPts val="0"/>
              </a:spcAft>
              <a:buClr>
                <a:schemeClr val="dk1"/>
              </a:buClr>
              <a:buSzPts val="2400"/>
              <a:buChar char="•"/>
            </a:pPr>
            <a:r>
              <a:rPr lang="en-GB" dirty="0"/>
              <a:t>7 Weeks: Multithreading – Sergio (Module leader)</a:t>
            </a:r>
          </a:p>
          <a:p>
            <a:pPr marL="685800" lvl="1" indent="-228600" algn="l" rtl="0">
              <a:lnSpc>
                <a:spcPct val="90000"/>
              </a:lnSpc>
              <a:spcBef>
                <a:spcPts val="500"/>
              </a:spcBef>
              <a:spcAft>
                <a:spcPts val="0"/>
              </a:spcAft>
              <a:buClr>
                <a:schemeClr val="dk1"/>
              </a:buClr>
              <a:buSzPts val="2400"/>
              <a:buChar char="•"/>
            </a:pPr>
            <a:r>
              <a:rPr lang="it-IT" dirty="0"/>
              <a:t>5 Weeks: TBD</a:t>
            </a:r>
            <a:endParaRPr dirty="0"/>
          </a:p>
          <a:p>
            <a:pPr marL="228600" lvl="0" indent="-228600" algn="l" rtl="0">
              <a:lnSpc>
                <a:spcPct val="90000"/>
              </a:lnSpc>
              <a:spcBef>
                <a:spcPts val="1000"/>
              </a:spcBef>
              <a:spcAft>
                <a:spcPts val="0"/>
              </a:spcAft>
              <a:buClr>
                <a:schemeClr val="dk1"/>
              </a:buClr>
              <a:buSzPts val="2800"/>
              <a:buChar char="•"/>
            </a:pPr>
            <a:r>
              <a:rPr lang="en-GB" dirty="0"/>
              <a:t>All module based on C++:</a:t>
            </a:r>
            <a:br>
              <a:rPr lang="en-GB" dirty="0"/>
            </a:br>
            <a:r>
              <a:rPr lang="en-GB" dirty="0"/>
              <a:t>If you need to parallelise, means you need performance and therefore you need to write code as close as possible to the hardware. C++ is a good compromise and generally portable across architectures;</a:t>
            </a:r>
            <a:endParaRPr dirty="0"/>
          </a:p>
          <a:p>
            <a:pPr marL="228600" lvl="0" indent="-228600" algn="l" rtl="0">
              <a:lnSpc>
                <a:spcPct val="90000"/>
              </a:lnSpc>
              <a:spcBef>
                <a:spcPts val="1000"/>
              </a:spcBef>
              <a:spcAft>
                <a:spcPts val="0"/>
              </a:spcAft>
              <a:buClr>
                <a:schemeClr val="dk1"/>
              </a:buClr>
              <a:buSzPts val="2800"/>
              <a:buChar char="•"/>
            </a:pPr>
            <a:r>
              <a:rPr lang="en-GB" dirty="0"/>
              <a:t>Two submissions:</a:t>
            </a:r>
            <a:endParaRPr dirty="0"/>
          </a:p>
          <a:p>
            <a:pPr marL="685800" lvl="1" indent="-228600" algn="l" rtl="0">
              <a:lnSpc>
                <a:spcPct val="90000"/>
              </a:lnSpc>
              <a:spcBef>
                <a:spcPts val="500"/>
              </a:spcBef>
              <a:spcAft>
                <a:spcPts val="0"/>
              </a:spcAft>
              <a:buClr>
                <a:schemeClr val="dk1"/>
              </a:buClr>
              <a:buSzPts val="2400"/>
              <a:buChar char="•"/>
            </a:pPr>
            <a:r>
              <a:rPr lang="en-GB" b="1" dirty="0"/>
              <a:t>End of first term</a:t>
            </a:r>
            <a:r>
              <a:rPr lang="en-GB" dirty="0"/>
              <a:t>: Submission on multithreads. Deadline will be in January. Weight: </a:t>
            </a:r>
            <a:r>
              <a:rPr lang="en-GB" b="1" dirty="0"/>
              <a:t>60%</a:t>
            </a:r>
            <a:r>
              <a:rPr lang="en-GB" dirty="0"/>
              <a:t> of final mark.</a:t>
            </a:r>
            <a:endParaRPr dirty="0"/>
          </a:p>
          <a:p>
            <a:pPr marL="685800" lvl="1" indent="-228600" algn="l" rtl="0">
              <a:lnSpc>
                <a:spcPct val="90000"/>
              </a:lnSpc>
              <a:spcBef>
                <a:spcPts val="500"/>
              </a:spcBef>
              <a:spcAft>
                <a:spcPts val="0"/>
              </a:spcAft>
              <a:buClr>
                <a:schemeClr val="dk1"/>
              </a:buClr>
              <a:buSzPts val="2400"/>
              <a:buChar char="•"/>
            </a:pPr>
            <a:r>
              <a:rPr lang="en-GB" b="1" dirty="0"/>
              <a:t>End of year</a:t>
            </a:r>
            <a:r>
              <a:rPr lang="en-GB" dirty="0"/>
              <a:t>: Exam. Andy will discuss this in the second term. Weight: </a:t>
            </a:r>
            <a:r>
              <a:rPr lang="en-GB" b="1" dirty="0"/>
              <a:t>40%</a:t>
            </a:r>
            <a:r>
              <a:rPr lang="en-GB" dirty="0"/>
              <a:t> of final mark.</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4"/>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a:t>First term – Details</a:t>
            </a:r>
            <a:endParaRPr/>
          </a:p>
        </p:txBody>
      </p:sp>
      <p:sp>
        <p:nvSpPr>
          <p:cNvPr id="127" name="Google Shape;127;p4"/>
          <p:cNvSpPr txBox="1">
            <a:spLocks noGrp="1"/>
          </p:cNvSpPr>
          <p:nvPr>
            <p:ph type="body" idx="1"/>
          </p:nvPr>
        </p:nvSpPr>
        <p:spPr>
          <a:xfrm>
            <a:off x="838200" y="1156771"/>
            <a:ext cx="10515600" cy="502019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The lecture material will include some code examples which I will run and go through, to highlight the critical points of concurrency;</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GB"/>
              <a:t>The code is available with the lecture, so it is highly recommended that you run the examples on your own and understand the issues at hand;</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GB"/>
              <a:t>Every now and then I will open discussions during the lecture, or place you in subgroups. It is highly recommended that you actively participate, so to improve your understanding and make the session more interesting and fun.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5"/>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dirty="0"/>
              <a:t>Some details (1/2)</a:t>
            </a:r>
            <a:endParaRPr dirty="0"/>
          </a:p>
        </p:txBody>
      </p:sp>
      <p:sp>
        <p:nvSpPr>
          <p:cNvPr id="134" name="Google Shape;134;p5"/>
          <p:cNvSpPr txBox="1">
            <a:spLocks noGrp="1"/>
          </p:cNvSpPr>
          <p:nvPr>
            <p:ph type="body" idx="1"/>
          </p:nvPr>
        </p:nvSpPr>
        <p:spPr>
          <a:xfrm>
            <a:off x="838200" y="1156771"/>
            <a:ext cx="10515600" cy="502019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dirty="0"/>
              <a:t>Each lecture will conclude with a guide for the tutorial session so that you can practice coding with threads</a:t>
            </a:r>
            <a:endParaRPr dirty="0"/>
          </a:p>
          <a:p>
            <a:pPr marL="228600" lvl="0" indent="-228600" algn="l" rtl="0">
              <a:lnSpc>
                <a:spcPct val="90000"/>
              </a:lnSpc>
              <a:spcBef>
                <a:spcPts val="1000"/>
              </a:spcBef>
              <a:spcAft>
                <a:spcPts val="0"/>
              </a:spcAft>
              <a:buClr>
                <a:schemeClr val="dk1"/>
              </a:buClr>
              <a:buSzPts val="2800"/>
              <a:buChar char="•"/>
            </a:pPr>
            <a:r>
              <a:rPr lang="en-GB" dirty="0"/>
              <a:t>It is recommended that you try writing the code on your own, before reading the solution that I will provide</a:t>
            </a:r>
            <a:endParaRPr dirty="0"/>
          </a:p>
          <a:p>
            <a:pPr marL="228600" lvl="0" indent="-228600" algn="l" rtl="0">
              <a:lnSpc>
                <a:spcPct val="90000"/>
              </a:lnSpc>
              <a:spcBef>
                <a:spcPts val="1000"/>
              </a:spcBef>
              <a:spcAft>
                <a:spcPts val="0"/>
              </a:spcAft>
              <a:buClr>
                <a:schemeClr val="dk1"/>
              </a:buClr>
              <a:buSzPts val="2800"/>
              <a:buChar char="•"/>
            </a:pPr>
            <a:r>
              <a:rPr lang="en-GB" dirty="0"/>
              <a:t>The coursework will be based on the topics covered during these lectures: each lecture will introduce something new that will be part of the submission that you need to write.</a:t>
            </a:r>
            <a:endParaRPr dirty="0"/>
          </a:p>
          <a:p>
            <a:pPr marL="228600" lvl="0" indent="-228600" algn="l" rtl="0">
              <a:lnSpc>
                <a:spcPct val="90000"/>
              </a:lnSpc>
              <a:spcBef>
                <a:spcPts val="1000"/>
              </a:spcBef>
              <a:spcAft>
                <a:spcPts val="0"/>
              </a:spcAft>
              <a:buClr>
                <a:schemeClr val="dk1"/>
              </a:buClr>
              <a:buSzPts val="2800"/>
              <a:buChar char="•"/>
            </a:pPr>
            <a:r>
              <a:rPr lang="en-GB" dirty="0"/>
              <a:t>The coursework will be individual and includes both code and a report</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6"/>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dirty="0"/>
              <a:t>Some details (2/2)</a:t>
            </a:r>
            <a:endParaRPr dirty="0"/>
          </a:p>
        </p:txBody>
      </p:sp>
      <p:sp>
        <p:nvSpPr>
          <p:cNvPr id="141" name="Google Shape;141;p6"/>
          <p:cNvSpPr txBox="1">
            <a:spLocks noGrp="1"/>
          </p:cNvSpPr>
          <p:nvPr>
            <p:ph type="body" idx="1"/>
          </p:nvPr>
        </p:nvSpPr>
        <p:spPr>
          <a:xfrm>
            <a:off x="838200" y="1156771"/>
            <a:ext cx="10515600" cy="502019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dirty="0"/>
              <a:t>During the module: workgroups! You can work in groups to help each other on practical exercises.</a:t>
            </a:r>
            <a:endParaRPr dirty="0"/>
          </a:p>
          <a:p>
            <a:pPr marL="228600" lvl="0" indent="-228600" algn="l" rtl="0">
              <a:lnSpc>
                <a:spcPct val="90000"/>
              </a:lnSpc>
              <a:spcBef>
                <a:spcPts val="1000"/>
              </a:spcBef>
              <a:spcAft>
                <a:spcPts val="0"/>
              </a:spcAft>
              <a:buClr>
                <a:schemeClr val="dk1"/>
              </a:buClr>
              <a:buSzPts val="2800"/>
              <a:buChar char="•"/>
            </a:pPr>
            <a:r>
              <a:rPr lang="en-GB" dirty="0"/>
              <a:t>However, it is important that </a:t>
            </a:r>
            <a:r>
              <a:rPr lang="en-GB" b="1" u="sng" dirty="0">
                <a:solidFill>
                  <a:srgbClr val="FF0000"/>
                </a:solidFill>
              </a:rPr>
              <a:t>every member contributes to the group</a:t>
            </a:r>
            <a:r>
              <a:rPr lang="en-GB" dirty="0"/>
              <a:t>: the submissions will include individual code, results and a report, and they will be checked against other students to verify cases of plagiarism – suggestion: Don’t get caught!</a:t>
            </a:r>
            <a:endParaRPr dirty="0"/>
          </a:p>
          <a:p>
            <a:pPr marL="228600" lvl="0" indent="-228600" algn="l" rtl="0">
              <a:lnSpc>
                <a:spcPct val="90000"/>
              </a:lnSpc>
              <a:spcBef>
                <a:spcPts val="1000"/>
              </a:spcBef>
              <a:spcAft>
                <a:spcPts val="0"/>
              </a:spcAft>
              <a:buClr>
                <a:schemeClr val="dk1"/>
              </a:buClr>
              <a:buSzPts val="2800"/>
              <a:buChar char="•"/>
            </a:pPr>
            <a:r>
              <a:rPr lang="en-GB" dirty="0"/>
              <a:t>In case of questions, you can try and address the questions in the group, then you can ask us in the appropriate ways.</a:t>
            </a:r>
            <a:endParaRPr dirty="0"/>
          </a:p>
          <a:p>
            <a:pPr marL="228600" lvl="0" indent="-5080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7"/>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a:t>Indicative content of the course</a:t>
            </a:r>
            <a:endParaRPr/>
          </a:p>
        </p:txBody>
      </p:sp>
      <p:sp>
        <p:nvSpPr>
          <p:cNvPr id="155" name="Google Shape;155;p7"/>
          <p:cNvSpPr txBox="1">
            <a:spLocks noGrp="1"/>
          </p:cNvSpPr>
          <p:nvPr>
            <p:ph type="body" idx="1"/>
          </p:nvPr>
        </p:nvSpPr>
        <p:spPr>
          <a:xfrm>
            <a:off x="838200" y="1156771"/>
            <a:ext cx="10515600" cy="502019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Concurrency – theoretical foundations</a:t>
            </a:r>
            <a:endParaRPr/>
          </a:p>
          <a:p>
            <a:pPr marL="228600" lvl="0" indent="-228600" algn="l" rtl="0">
              <a:lnSpc>
                <a:spcPct val="90000"/>
              </a:lnSpc>
              <a:spcBef>
                <a:spcPts val="1000"/>
              </a:spcBef>
              <a:spcAft>
                <a:spcPts val="0"/>
              </a:spcAft>
              <a:buClr>
                <a:schemeClr val="dk1"/>
              </a:buClr>
              <a:buSzPts val="2800"/>
              <a:buChar char="•"/>
            </a:pPr>
            <a:r>
              <a:rPr lang="en-GB"/>
              <a:t>C++ – multithreading software development</a:t>
            </a:r>
            <a:endParaRPr/>
          </a:p>
          <a:p>
            <a:pPr marL="685800" lvl="1" indent="-228600" algn="l" rtl="0">
              <a:lnSpc>
                <a:spcPct val="90000"/>
              </a:lnSpc>
              <a:spcBef>
                <a:spcPts val="500"/>
              </a:spcBef>
              <a:spcAft>
                <a:spcPts val="0"/>
              </a:spcAft>
              <a:buClr>
                <a:schemeClr val="dk1"/>
              </a:buClr>
              <a:buSzPts val="2400"/>
              <a:buChar char="•"/>
            </a:pPr>
            <a:r>
              <a:rPr lang="en-GB"/>
              <a:t>Matrix multiplication algorithm</a:t>
            </a:r>
            <a:endParaRPr/>
          </a:p>
          <a:p>
            <a:pPr marL="685800" lvl="1" indent="-228600" algn="l" rtl="0">
              <a:lnSpc>
                <a:spcPct val="90000"/>
              </a:lnSpc>
              <a:spcBef>
                <a:spcPts val="500"/>
              </a:spcBef>
              <a:spcAft>
                <a:spcPts val="0"/>
              </a:spcAft>
              <a:buClr>
                <a:schemeClr val="dk1"/>
              </a:buClr>
              <a:buSzPts val="2400"/>
              <a:buChar char="•"/>
            </a:pPr>
            <a:r>
              <a:rPr lang="en-GB"/>
              <a:t>Producer/Consumer paradigm</a:t>
            </a:r>
            <a:endParaRPr/>
          </a:p>
          <a:p>
            <a:pPr marL="685800" lvl="1" indent="-228600" algn="l" rtl="0">
              <a:lnSpc>
                <a:spcPct val="90000"/>
              </a:lnSpc>
              <a:spcBef>
                <a:spcPts val="500"/>
              </a:spcBef>
              <a:spcAft>
                <a:spcPts val="0"/>
              </a:spcAft>
              <a:buClr>
                <a:schemeClr val="dk1"/>
              </a:buClr>
              <a:buSzPts val="2400"/>
              <a:buChar char="•"/>
            </a:pPr>
            <a:r>
              <a:rPr lang="en-GB"/>
              <a:t>Thread priority handling</a:t>
            </a:r>
            <a:endParaRPr/>
          </a:p>
          <a:p>
            <a:pPr marL="228600" lvl="0" indent="-228600" algn="l" rtl="0">
              <a:lnSpc>
                <a:spcPct val="90000"/>
              </a:lnSpc>
              <a:spcBef>
                <a:spcPts val="1000"/>
              </a:spcBef>
              <a:spcAft>
                <a:spcPts val="0"/>
              </a:spcAft>
              <a:buClr>
                <a:schemeClr val="dk1"/>
              </a:buClr>
              <a:buSzPts val="2800"/>
              <a:buChar char="•"/>
            </a:pPr>
            <a:r>
              <a:rPr lang="en-GB"/>
              <a:t>Sharing resources</a:t>
            </a:r>
            <a:endParaRPr/>
          </a:p>
          <a:p>
            <a:pPr marL="228600" lvl="0" indent="-228600" algn="l" rtl="0">
              <a:lnSpc>
                <a:spcPct val="90000"/>
              </a:lnSpc>
              <a:spcBef>
                <a:spcPts val="1000"/>
              </a:spcBef>
              <a:spcAft>
                <a:spcPts val="0"/>
              </a:spcAft>
              <a:buClr>
                <a:schemeClr val="dk1"/>
              </a:buClr>
              <a:buSzPts val="2800"/>
              <a:buChar char="•"/>
            </a:pPr>
            <a:r>
              <a:rPr lang="en-GB"/>
              <a:t>Avoiding deadlock and starvation</a:t>
            </a:r>
            <a:endParaRPr/>
          </a:p>
          <a:p>
            <a:pPr marL="228600" lvl="0" indent="-228600" algn="l" rtl="0">
              <a:lnSpc>
                <a:spcPct val="90000"/>
              </a:lnSpc>
              <a:spcBef>
                <a:spcPts val="1000"/>
              </a:spcBef>
              <a:spcAft>
                <a:spcPts val="0"/>
              </a:spcAft>
              <a:buClr>
                <a:schemeClr val="dk1"/>
              </a:buClr>
              <a:buSzPts val="2800"/>
              <a:buChar char="•"/>
            </a:pPr>
            <a:r>
              <a:rPr lang="en-GB"/>
              <a:t>Thread locking</a:t>
            </a:r>
            <a:endParaRPr/>
          </a:p>
          <a:p>
            <a:pPr marL="228600" lvl="0" indent="-228600" algn="l" rtl="0">
              <a:lnSpc>
                <a:spcPct val="90000"/>
              </a:lnSpc>
              <a:spcBef>
                <a:spcPts val="1000"/>
              </a:spcBef>
              <a:spcAft>
                <a:spcPts val="0"/>
              </a:spcAft>
              <a:buClr>
                <a:schemeClr val="dk1"/>
              </a:buClr>
              <a:buSzPts val="2800"/>
              <a:buChar char="•"/>
            </a:pPr>
            <a:r>
              <a:rPr lang="en-GB"/>
              <a:t>Condition variables</a:t>
            </a:r>
            <a:endParaRPr/>
          </a:p>
          <a:p>
            <a:pPr marL="228600" lvl="0" indent="-228600" algn="l" rtl="0">
              <a:lnSpc>
                <a:spcPct val="90000"/>
              </a:lnSpc>
              <a:spcBef>
                <a:spcPts val="1000"/>
              </a:spcBef>
              <a:spcAft>
                <a:spcPts val="0"/>
              </a:spcAft>
              <a:buClr>
                <a:schemeClr val="dk1"/>
              </a:buClr>
              <a:buSzPts val="2800"/>
              <a:buChar char="•"/>
            </a:pPr>
            <a:r>
              <a:rPr lang="en-GB"/>
              <a:t>Concurrency patterns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8"/>
          <p:cNvSpPr txBox="1">
            <a:spLocks noGrp="1"/>
          </p:cNvSpPr>
          <p:nvPr>
            <p:ph type="title"/>
          </p:nvPr>
        </p:nvSpPr>
        <p:spPr>
          <a:xfrm>
            <a:off x="838200" y="365125"/>
            <a:ext cx="10515600" cy="66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a:t>Teaching schedule</a:t>
            </a:r>
            <a:endParaRPr/>
          </a:p>
        </p:txBody>
      </p:sp>
      <p:graphicFrame>
        <p:nvGraphicFramePr>
          <p:cNvPr id="162" name="Google Shape;162;p8"/>
          <p:cNvGraphicFramePr/>
          <p:nvPr>
            <p:extLst>
              <p:ext uri="{D42A27DB-BD31-4B8C-83A1-F6EECF244321}">
                <p14:modId xmlns:p14="http://schemas.microsoft.com/office/powerpoint/2010/main" val="354291497"/>
              </p:ext>
            </p:extLst>
          </p:nvPr>
        </p:nvGraphicFramePr>
        <p:xfrm>
          <a:off x="0" y="1042555"/>
          <a:ext cx="12191975" cy="4951860"/>
        </p:xfrm>
        <a:graphic>
          <a:graphicData uri="http://schemas.openxmlformats.org/drawingml/2006/table">
            <a:tbl>
              <a:tblPr firstRow="1" bandRow="1">
                <a:noFill/>
                <a:tableStyleId>{E8EF60F8-9284-4017-8479-7EE854818540}</a:tableStyleId>
              </a:tblPr>
              <a:tblGrid>
                <a:gridCol w="1081250">
                  <a:extLst>
                    <a:ext uri="{9D8B030D-6E8A-4147-A177-3AD203B41FA5}">
                      <a16:colId xmlns:a16="http://schemas.microsoft.com/office/drawing/2014/main" val="20000"/>
                    </a:ext>
                  </a:extLst>
                </a:gridCol>
                <a:gridCol w="4106375">
                  <a:extLst>
                    <a:ext uri="{9D8B030D-6E8A-4147-A177-3AD203B41FA5}">
                      <a16:colId xmlns:a16="http://schemas.microsoft.com/office/drawing/2014/main" val="20001"/>
                    </a:ext>
                  </a:extLst>
                </a:gridCol>
                <a:gridCol w="932500">
                  <a:extLst>
                    <a:ext uri="{9D8B030D-6E8A-4147-A177-3AD203B41FA5}">
                      <a16:colId xmlns:a16="http://schemas.microsoft.com/office/drawing/2014/main" val="20002"/>
                    </a:ext>
                  </a:extLst>
                </a:gridCol>
                <a:gridCol w="6071850">
                  <a:extLst>
                    <a:ext uri="{9D8B030D-6E8A-4147-A177-3AD203B41FA5}">
                      <a16:colId xmlns:a16="http://schemas.microsoft.com/office/drawing/2014/main" val="20003"/>
                    </a:ext>
                  </a:extLst>
                </a:gridCol>
              </a:tblGrid>
              <a:tr h="372775">
                <a:tc gridSpan="2">
                  <a:txBody>
                    <a:bodyPr/>
                    <a:lstStyle/>
                    <a:p>
                      <a:pPr marL="0" marR="0" lvl="0" indent="0" algn="ctr" rtl="0">
                        <a:spcBef>
                          <a:spcPts val="0"/>
                        </a:spcBef>
                        <a:spcAft>
                          <a:spcPts val="0"/>
                        </a:spcAft>
                        <a:buNone/>
                      </a:pPr>
                      <a:r>
                        <a:rPr lang="en-GB" sz="1800" u="none" strike="noStrike" cap="none"/>
                        <a:t>LECTURES</a:t>
                      </a:r>
                      <a:endParaRPr/>
                    </a:p>
                  </a:txBody>
                  <a:tcPr marL="91450" marR="91450" marT="45725" marB="45725"/>
                </a:tc>
                <a:tc hMerge="1">
                  <a:txBody>
                    <a:bodyPr/>
                    <a:lstStyle/>
                    <a:p>
                      <a:endParaRPr lang="en-US"/>
                    </a:p>
                  </a:txBody>
                  <a:tcPr/>
                </a:tc>
                <a:tc gridSpan="2">
                  <a:txBody>
                    <a:bodyPr/>
                    <a:lstStyle/>
                    <a:p>
                      <a:pPr marL="0" marR="0" lvl="0" indent="0" algn="ctr" rtl="0">
                        <a:spcBef>
                          <a:spcPts val="0"/>
                        </a:spcBef>
                        <a:spcAft>
                          <a:spcPts val="0"/>
                        </a:spcAft>
                        <a:buNone/>
                      </a:pPr>
                      <a:r>
                        <a:rPr lang="en-GB" sz="1800" u="none" strike="noStrike" cap="none"/>
                        <a:t>LABS</a:t>
                      </a:r>
                      <a:endParaRPr/>
                    </a:p>
                  </a:txBody>
                  <a:tcPr marL="91450" marR="91450" marT="45725" marB="45725"/>
                </a:tc>
                <a:tc hMerge="1">
                  <a:txBody>
                    <a:bodyPr/>
                    <a:lstStyle/>
                    <a:p>
                      <a:endParaRPr lang="en-US"/>
                    </a:p>
                  </a:txBody>
                  <a:tcPr/>
                </a:tc>
                <a:extLst>
                  <a:ext uri="{0D108BD9-81ED-4DB2-BD59-A6C34878D82A}">
                    <a16:rowId xmlns:a16="http://schemas.microsoft.com/office/drawing/2014/main" val="10000"/>
                  </a:ext>
                </a:extLst>
              </a:tr>
              <a:tr h="372775">
                <a:tc>
                  <a:txBody>
                    <a:bodyPr/>
                    <a:lstStyle/>
                    <a:p>
                      <a:pPr marL="0" marR="0" lvl="0" indent="0" algn="ctr" rtl="0">
                        <a:spcBef>
                          <a:spcPts val="0"/>
                        </a:spcBef>
                        <a:spcAft>
                          <a:spcPts val="0"/>
                        </a:spcAft>
                        <a:buNone/>
                      </a:pPr>
                      <a:r>
                        <a:rPr lang="en-GB" sz="1800" b="1" u="none" strike="noStrike" cap="none" dirty="0"/>
                        <a:t>Date</a:t>
                      </a:r>
                      <a:endParaRPr sz="1800" dirty="0"/>
                    </a:p>
                  </a:txBody>
                  <a:tcPr marL="91450" marR="91450" marT="45725" marB="45725"/>
                </a:tc>
                <a:tc>
                  <a:txBody>
                    <a:bodyPr/>
                    <a:lstStyle/>
                    <a:p>
                      <a:pPr marL="0" marR="0" lvl="0" indent="0" algn="ctr" rtl="0">
                        <a:spcBef>
                          <a:spcPts val="0"/>
                        </a:spcBef>
                        <a:spcAft>
                          <a:spcPts val="0"/>
                        </a:spcAft>
                        <a:buNone/>
                      </a:pPr>
                      <a:r>
                        <a:rPr lang="en-GB" sz="1800" b="1" u="none" strike="noStrike" cap="none"/>
                        <a:t>Topic</a:t>
                      </a:r>
                      <a:endParaRPr sz="1800"/>
                    </a:p>
                  </a:txBody>
                  <a:tcPr marL="91450" marR="91450" marT="45725" marB="45725"/>
                </a:tc>
                <a:tc>
                  <a:txBody>
                    <a:bodyPr/>
                    <a:lstStyle/>
                    <a:p>
                      <a:pPr marL="0" marR="0" lvl="0" indent="0" algn="ctr" rtl="0">
                        <a:spcBef>
                          <a:spcPts val="0"/>
                        </a:spcBef>
                        <a:spcAft>
                          <a:spcPts val="0"/>
                        </a:spcAft>
                        <a:buNone/>
                      </a:pPr>
                      <a:r>
                        <a:rPr lang="en-GB" sz="1800" b="1" u="none" strike="noStrike" cap="none"/>
                        <a:t>Date</a:t>
                      </a:r>
                      <a:endParaRPr sz="1800"/>
                    </a:p>
                  </a:txBody>
                  <a:tcPr marL="91450" marR="91450" marT="45725" marB="45725"/>
                </a:tc>
                <a:tc>
                  <a:txBody>
                    <a:bodyPr/>
                    <a:lstStyle/>
                    <a:p>
                      <a:pPr marL="0" marR="0" lvl="0" indent="0" algn="ctr" rtl="0">
                        <a:spcBef>
                          <a:spcPts val="0"/>
                        </a:spcBef>
                        <a:spcAft>
                          <a:spcPts val="0"/>
                        </a:spcAft>
                        <a:buNone/>
                      </a:pPr>
                      <a:r>
                        <a:rPr lang="en-GB" sz="1800" b="1" u="none" strike="noStrike" cap="none"/>
                        <a:t>Topic</a:t>
                      </a:r>
                      <a:endParaRPr sz="1800"/>
                    </a:p>
                  </a:txBody>
                  <a:tcPr marL="91450" marR="91450" marT="45725" marB="45725"/>
                </a:tc>
                <a:extLst>
                  <a:ext uri="{0D108BD9-81ED-4DB2-BD59-A6C34878D82A}">
                    <a16:rowId xmlns:a16="http://schemas.microsoft.com/office/drawing/2014/main" val="10001"/>
                  </a:ext>
                </a:extLst>
              </a:tr>
              <a:tr h="372775">
                <a:tc>
                  <a:txBody>
                    <a:bodyPr/>
                    <a:lstStyle/>
                    <a:p>
                      <a:pPr marL="0" marR="0" lvl="0" indent="0" algn="l" rtl="0">
                        <a:spcBef>
                          <a:spcPts val="0"/>
                        </a:spcBef>
                        <a:spcAft>
                          <a:spcPts val="0"/>
                        </a:spcAft>
                        <a:buNone/>
                      </a:pPr>
                      <a:r>
                        <a:rPr lang="en-GB" sz="1800" u="none" strike="noStrike" cap="none" dirty="0"/>
                        <a:t>30 Sep</a:t>
                      </a:r>
                      <a:endParaRPr sz="1800" dirty="0"/>
                    </a:p>
                  </a:txBody>
                  <a:tcPr marL="91450" marR="91450" marT="45725" marB="45725"/>
                </a:tc>
                <a:tc>
                  <a:txBody>
                    <a:bodyPr/>
                    <a:lstStyle/>
                    <a:p>
                      <a:pPr marL="0" marR="0" lvl="0" indent="0" algn="l" rtl="0">
                        <a:spcBef>
                          <a:spcPts val="0"/>
                        </a:spcBef>
                        <a:spcAft>
                          <a:spcPts val="0"/>
                        </a:spcAft>
                        <a:buNone/>
                      </a:pPr>
                      <a:r>
                        <a:rPr lang="en-GB" sz="1800" dirty="0"/>
                        <a:t>Introduction to concurrency</a:t>
                      </a:r>
                      <a:br>
                        <a:rPr lang="en-GB" sz="1800" dirty="0"/>
                      </a:br>
                      <a:r>
                        <a:rPr lang="en-US" sz="1800" dirty="0"/>
                        <a:t>Introduction to threads in 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dirty="0"/>
                        <a:t>Mutex variables</a:t>
                      </a:r>
                    </a:p>
                  </a:txBody>
                  <a:tcPr marL="91450" marR="91450" marT="45725" marB="45725"/>
                </a:tc>
                <a:tc>
                  <a:txBody>
                    <a:bodyPr/>
                    <a:lstStyle/>
                    <a:p>
                      <a:pPr marL="0" marR="0" lvl="0" indent="0" algn="l" rtl="0">
                        <a:spcBef>
                          <a:spcPts val="0"/>
                        </a:spcBef>
                        <a:spcAft>
                          <a:spcPts val="0"/>
                        </a:spcAft>
                        <a:buNone/>
                      </a:pPr>
                      <a:r>
                        <a:rPr lang="en-GB" sz="1800" dirty="0"/>
                        <a:t>27 Sep</a:t>
                      </a:r>
                      <a:endParaRPr sz="1800" dirty="0"/>
                    </a:p>
                  </a:txBody>
                  <a:tcPr marL="91450" marR="91450" marT="45725" marB="45725"/>
                </a:tc>
                <a:tc>
                  <a:txBody>
                    <a:bodyPr/>
                    <a:lstStyle/>
                    <a:p>
                      <a:pPr marL="0" marR="0" lvl="0" indent="0" algn="l" rtl="0">
                        <a:spcBef>
                          <a:spcPts val="0"/>
                        </a:spcBef>
                        <a:spcAft>
                          <a:spcPts val="0"/>
                        </a:spcAft>
                        <a:buNone/>
                      </a:pPr>
                      <a:r>
                        <a:rPr lang="en-GB" sz="1800" dirty="0"/>
                        <a:t>Practical example of parallel computing</a:t>
                      </a:r>
                    </a:p>
                    <a:p>
                      <a:pPr marL="0" marR="0" lvl="0" indent="0" algn="l" rtl="0">
                        <a:spcBef>
                          <a:spcPts val="0"/>
                        </a:spcBef>
                        <a:spcAft>
                          <a:spcPts val="0"/>
                        </a:spcAft>
                        <a:buNone/>
                      </a:pPr>
                      <a:r>
                        <a:rPr lang="en-GB" sz="1800" dirty="0"/>
                        <a:t>Simple matrix multiplication</a:t>
                      </a:r>
                      <a:endParaRPr sz="1800" dirty="0"/>
                    </a:p>
                  </a:txBody>
                  <a:tcPr marL="91450" marR="91450" marT="45725" marB="45725"/>
                </a:tc>
                <a:extLst>
                  <a:ext uri="{0D108BD9-81ED-4DB2-BD59-A6C34878D82A}">
                    <a16:rowId xmlns:a16="http://schemas.microsoft.com/office/drawing/2014/main" val="10002"/>
                  </a:ext>
                </a:extLst>
              </a:tr>
              <a:tr h="372775">
                <a:tc>
                  <a:txBody>
                    <a:bodyPr/>
                    <a:lstStyle/>
                    <a:p>
                      <a:pPr marL="0" marR="0" lvl="0" indent="0" algn="l" rtl="0">
                        <a:spcBef>
                          <a:spcPts val="0"/>
                        </a:spcBef>
                        <a:spcAft>
                          <a:spcPts val="0"/>
                        </a:spcAft>
                        <a:buNone/>
                      </a:pPr>
                      <a:r>
                        <a:rPr lang="en-GB" sz="1800" dirty="0"/>
                        <a:t>7 Oct</a:t>
                      </a:r>
                      <a:endParaRPr sz="1800" dirty="0"/>
                    </a:p>
                  </a:txBody>
                  <a:tcPr marL="91450" marR="91450" marT="45725" marB="45725"/>
                </a:tc>
                <a:tc>
                  <a:txBody>
                    <a:bodyPr/>
                    <a:lstStyle/>
                    <a:p>
                      <a:pPr marL="0" marR="0" lvl="0" indent="0" algn="l" rtl="0">
                        <a:spcBef>
                          <a:spcPts val="0"/>
                        </a:spcBef>
                        <a:spcAft>
                          <a:spcPts val="0"/>
                        </a:spcAft>
                        <a:buNone/>
                      </a:pPr>
                      <a:r>
                        <a:rPr lang="it-IT" sz="1800" dirty="0"/>
                        <a:t>Time </a:t>
                      </a:r>
                      <a:r>
                        <a:rPr lang="it-IT" sz="1800" dirty="0" err="1"/>
                        <a:t>analysis</a:t>
                      </a:r>
                      <a:r>
                        <a:rPr lang="it-IT" sz="1800" dirty="0"/>
                        <a:t> in </a:t>
                      </a:r>
                      <a:r>
                        <a:rPr lang="it-IT" sz="1800" dirty="0" err="1"/>
                        <a:t>multithreaded</a:t>
                      </a:r>
                      <a:r>
                        <a:rPr lang="it-IT" sz="1800" dirty="0"/>
                        <a:t> software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dirty="0"/>
                        <a:t>Return values from threads</a:t>
                      </a:r>
                    </a:p>
                  </a:txBody>
                  <a:tcPr marL="91450" marR="91450" marT="45725" marB="45725"/>
                </a:tc>
                <a:tc>
                  <a:txBody>
                    <a:bodyPr/>
                    <a:lstStyle/>
                    <a:p>
                      <a:pPr marL="0" marR="0" lvl="0" indent="0" algn="l" rtl="0">
                        <a:spcBef>
                          <a:spcPts val="0"/>
                        </a:spcBef>
                        <a:spcAft>
                          <a:spcPts val="0"/>
                        </a:spcAft>
                        <a:buNone/>
                      </a:pPr>
                      <a:r>
                        <a:rPr lang="en-GB" sz="1800" dirty="0"/>
                        <a:t>4 Oct</a:t>
                      </a:r>
                      <a:endParaRPr sz="1800" dirty="0"/>
                    </a:p>
                  </a:txBody>
                  <a:tcPr marL="91450" marR="91450" marT="45725" marB="45725"/>
                </a:tc>
                <a:tc>
                  <a:txBody>
                    <a:bodyPr/>
                    <a:lstStyle/>
                    <a:p>
                      <a:pPr marL="0" marR="0" lvl="0" indent="0" algn="l" rtl="0">
                        <a:spcBef>
                          <a:spcPts val="0"/>
                        </a:spcBef>
                        <a:spcAft>
                          <a:spcPts val="0"/>
                        </a:spcAft>
                        <a:buNone/>
                      </a:pPr>
                      <a:r>
                        <a:rPr lang="en-GB" sz="1800" dirty="0"/>
                        <a:t>Multithreaded matrix multiplication – 2 approaches</a:t>
                      </a:r>
                      <a:endParaRPr sz="1800" dirty="0"/>
                    </a:p>
                  </a:txBody>
                  <a:tcPr marL="91450" marR="91450" marT="45725" marB="45725"/>
                </a:tc>
                <a:extLst>
                  <a:ext uri="{0D108BD9-81ED-4DB2-BD59-A6C34878D82A}">
                    <a16:rowId xmlns:a16="http://schemas.microsoft.com/office/drawing/2014/main" val="10003"/>
                  </a:ext>
                </a:extLst>
              </a:tr>
              <a:tr h="372775">
                <a:tc>
                  <a:txBody>
                    <a:bodyPr/>
                    <a:lstStyle/>
                    <a:p>
                      <a:pPr marL="0" marR="0" lvl="0" indent="0" algn="l" rtl="0">
                        <a:spcBef>
                          <a:spcPts val="0"/>
                        </a:spcBef>
                        <a:spcAft>
                          <a:spcPts val="0"/>
                        </a:spcAft>
                        <a:buNone/>
                      </a:pPr>
                      <a:r>
                        <a:rPr lang="en-GB" sz="1800" dirty="0"/>
                        <a:t>14 Oct</a:t>
                      </a: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dirty="0"/>
                        <a:t>Condition Variables</a:t>
                      </a:r>
                    </a:p>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r>
                        <a:rPr lang="en-GB" sz="1800" dirty="0"/>
                        <a:t>11 Oct</a:t>
                      </a:r>
                      <a:endParaRPr sz="1800" dirty="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GB" sz="1800" dirty="0"/>
                        <a:t>Evaluation of multi-threading speed-up</a:t>
                      </a:r>
                    </a:p>
                  </a:txBody>
                  <a:tcPr marL="91450" marR="91450" marT="45725" marB="45725"/>
                </a:tc>
                <a:extLst>
                  <a:ext uri="{0D108BD9-81ED-4DB2-BD59-A6C34878D82A}">
                    <a16:rowId xmlns:a16="http://schemas.microsoft.com/office/drawing/2014/main" val="10004"/>
                  </a:ext>
                </a:extLst>
              </a:tr>
              <a:tr h="372775">
                <a:tc>
                  <a:txBody>
                    <a:bodyPr/>
                    <a:lstStyle/>
                    <a:p>
                      <a:pPr marL="0" marR="0" lvl="0" indent="0" algn="l" rtl="0">
                        <a:spcBef>
                          <a:spcPts val="0"/>
                        </a:spcBef>
                        <a:spcAft>
                          <a:spcPts val="0"/>
                        </a:spcAft>
                        <a:buNone/>
                      </a:pPr>
                      <a:r>
                        <a:rPr lang="en-GB" sz="1800" dirty="0"/>
                        <a:t>21 Oct</a:t>
                      </a: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dirty="0"/>
                        <a:t>Concurrency patterns</a:t>
                      </a:r>
                    </a:p>
                    <a:p>
                      <a:pPr marL="0" marR="0" lvl="0" indent="0" algn="l" rtl="0">
                        <a:spcBef>
                          <a:spcPts val="0"/>
                        </a:spcBef>
                        <a:spcAft>
                          <a:spcPts val="0"/>
                        </a:spcAft>
                        <a:buNone/>
                      </a:pPr>
                      <a:r>
                        <a:rPr lang="en-GB" sz="1800" dirty="0"/>
                        <a:t>Producer/consumer </a:t>
                      </a:r>
                      <a:endParaRPr sz="1800" dirty="0"/>
                    </a:p>
                  </a:txBody>
                  <a:tcPr marL="91450" marR="91450" marT="45725" marB="45725"/>
                </a:tc>
                <a:tc>
                  <a:txBody>
                    <a:bodyPr/>
                    <a:lstStyle/>
                    <a:p>
                      <a:pPr marL="0" marR="0" lvl="0" indent="0" algn="l" rtl="0">
                        <a:spcBef>
                          <a:spcPts val="0"/>
                        </a:spcBef>
                        <a:spcAft>
                          <a:spcPts val="0"/>
                        </a:spcAft>
                        <a:buNone/>
                      </a:pPr>
                      <a:r>
                        <a:rPr lang="en-GB" sz="1800" dirty="0"/>
                        <a:t>18 Oct</a:t>
                      </a: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chemeClr val="dk1"/>
                        </a:buClr>
                        <a:buSzPts val="1800"/>
                        <a:buFont typeface="Calibri"/>
                        <a:buNone/>
                        <a:tabLst/>
                        <a:defRPr/>
                      </a:pPr>
                      <a:r>
                        <a:rPr lang="en-US" sz="1800" dirty="0">
                          <a:solidFill>
                            <a:schemeClr val="dk1"/>
                          </a:solidFill>
                        </a:rPr>
                        <a:t>std::async / std::future / std::promise experiments</a:t>
                      </a:r>
                      <a:endParaRPr lang="en-US" sz="1800" dirty="0"/>
                    </a:p>
                    <a:p>
                      <a:pPr marL="0" marR="0" lvl="0" indent="0" algn="l" defTabSz="914400" rtl="0" eaLnBrk="1" fontAlgn="auto" latinLnBrk="0" hangingPunct="1">
                        <a:lnSpc>
                          <a:spcPct val="100000"/>
                        </a:lnSpc>
                        <a:spcBef>
                          <a:spcPts val="0"/>
                        </a:spcBef>
                        <a:spcAft>
                          <a:spcPts val="0"/>
                        </a:spcAft>
                        <a:buClr>
                          <a:schemeClr val="dk1"/>
                        </a:buClr>
                        <a:buSzPts val="1800"/>
                        <a:buFont typeface="Calibri"/>
                        <a:buNone/>
                        <a:tabLst/>
                        <a:defRPr/>
                      </a:pPr>
                      <a:r>
                        <a:rPr lang="en-GB" sz="1800" dirty="0"/>
                        <a:t>Dining philosophers problem</a:t>
                      </a:r>
                    </a:p>
                  </a:txBody>
                  <a:tcPr marL="91450" marR="91450" marT="45725" marB="45725"/>
                </a:tc>
                <a:extLst>
                  <a:ext uri="{0D108BD9-81ED-4DB2-BD59-A6C34878D82A}">
                    <a16:rowId xmlns:a16="http://schemas.microsoft.com/office/drawing/2014/main" val="10005"/>
                  </a:ext>
                </a:extLst>
              </a:tr>
              <a:tr h="372775">
                <a:tc>
                  <a:txBody>
                    <a:bodyPr/>
                    <a:lstStyle/>
                    <a:p>
                      <a:pPr marL="0" marR="0" lvl="0" indent="0" algn="l" rtl="0">
                        <a:spcBef>
                          <a:spcPts val="0"/>
                        </a:spcBef>
                        <a:spcAft>
                          <a:spcPts val="0"/>
                        </a:spcAft>
                        <a:buNone/>
                      </a:pPr>
                      <a:r>
                        <a:rPr lang="en-GB" sz="1800" dirty="0"/>
                        <a:t>28 Oct</a:t>
                      </a: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chemeClr val="dk1"/>
                        </a:buClr>
                        <a:buSzPts val="1800"/>
                        <a:buFont typeface="Calibri"/>
                        <a:buNone/>
                        <a:tabLst/>
                        <a:defRPr/>
                      </a:pPr>
                      <a:r>
                        <a:rPr lang="en-GB" sz="1800" dirty="0"/>
                        <a:t>Thread pooling</a:t>
                      </a:r>
                    </a:p>
                    <a:p>
                      <a:pPr marL="0" marR="0" lvl="0" indent="0" algn="l" defTabSz="914400" rtl="0" eaLnBrk="1" fontAlgn="auto" latinLnBrk="0" hangingPunct="1">
                        <a:lnSpc>
                          <a:spcPct val="100000"/>
                        </a:lnSpc>
                        <a:spcBef>
                          <a:spcPts val="0"/>
                        </a:spcBef>
                        <a:spcAft>
                          <a:spcPts val="0"/>
                        </a:spcAft>
                        <a:buClr>
                          <a:schemeClr val="dk1"/>
                        </a:buClr>
                        <a:buSzPts val="1800"/>
                        <a:buFont typeface="Calibri"/>
                        <a:buNone/>
                        <a:tabLst/>
                        <a:defRPr/>
                      </a:pPr>
                      <a:r>
                        <a:rPr lang="en-US" sz="1800" dirty="0"/>
                        <a:t>Thread </a:t>
                      </a:r>
                      <a:r>
                        <a:rPr lang="en-US" sz="1800" dirty="0" err="1"/>
                        <a:t>prioritisation</a:t>
                      </a:r>
                      <a:r>
                        <a:rPr lang="en-US" sz="1800" dirty="0"/>
                        <a:t> – R/W Locks</a:t>
                      </a:r>
                    </a:p>
                  </a:txBody>
                  <a:tcPr marL="91450" marR="91450" marT="45725" marB="45725"/>
                </a:tc>
                <a:tc>
                  <a:txBody>
                    <a:bodyPr/>
                    <a:lstStyle/>
                    <a:p>
                      <a:pPr marL="0" marR="0" lvl="0" indent="0" algn="l" rtl="0">
                        <a:spcBef>
                          <a:spcPts val="0"/>
                        </a:spcBef>
                        <a:spcAft>
                          <a:spcPts val="0"/>
                        </a:spcAft>
                        <a:buNone/>
                      </a:pPr>
                      <a:r>
                        <a:rPr lang="en-GB" sz="1800" dirty="0"/>
                        <a:t>25 Oct</a:t>
                      </a: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chemeClr val="dk1"/>
                        </a:buClr>
                        <a:buSzPts val="1800"/>
                        <a:buFont typeface="Calibri"/>
                        <a:buNone/>
                        <a:tabLst/>
                        <a:defRPr/>
                      </a:pPr>
                      <a:r>
                        <a:rPr lang="en-GB" sz="1800" dirty="0"/>
                        <a:t>Producer/consumer pattern – unidirectional and bidirectional communications</a:t>
                      </a:r>
                    </a:p>
                  </a:txBody>
                  <a:tcPr marL="91450" marR="91450" marT="45725" marB="45725"/>
                </a:tc>
                <a:extLst>
                  <a:ext uri="{0D108BD9-81ED-4DB2-BD59-A6C34878D82A}">
                    <a16:rowId xmlns:a16="http://schemas.microsoft.com/office/drawing/2014/main" val="10006"/>
                  </a:ext>
                </a:extLst>
              </a:tr>
              <a:tr h="228600">
                <a:tc>
                  <a:txBody>
                    <a:bodyPr/>
                    <a:lstStyle/>
                    <a:p>
                      <a:pPr marL="0" marR="0" lvl="0" indent="0" algn="l" rtl="0">
                        <a:spcBef>
                          <a:spcPts val="0"/>
                        </a:spcBef>
                        <a:spcAft>
                          <a:spcPts val="0"/>
                        </a:spcAft>
                        <a:buNone/>
                      </a:pPr>
                      <a:r>
                        <a:rPr lang="en-GB" sz="1800" dirty="0"/>
                        <a:t>4 Nov</a:t>
                      </a:r>
                      <a:endParaRPr sz="1800" dirty="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it-IT" sz="1800" dirty="0" err="1"/>
                        <a:t>Coursework</a:t>
                      </a:r>
                      <a:r>
                        <a:rPr lang="it-IT" sz="1800" dirty="0"/>
                        <a:t> support</a:t>
                      </a:r>
                      <a:endParaRPr sz="1800" dirty="0"/>
                    </a:p>
                  </a:txBody>
                  <a:tcPr marL="91450" marR="91450" marT="45725" marB="45725"/>
                </a:tc>
                <a:tc>
                  <a:txBody>
                    <a:bodyPr/>
                    <a:lstStyle/>
                    <a:p>
                      <a:pPr marL="0" marR="0" lvl="0" indent="0" algn="l" rtl="0">
                        <a:spcBef>
                          <a:spcPts val="0"/>
                        </a:spcBef>
                        <a:spcAft>
                          <a:spcPts val="0"/>
                        </a:spcAft>
                        <a:buNone/>
                      </a:pPr>
                      <a:r>
                        <a:rPr lang="en-GB" sz="1800" dirty="0"/>
                        <a:t>1 Nov</a:t>
                      </a: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800" dirty="0" err="1"/>
                        <a:t>Coursework</a:t>
                      </a:r>
                      <a:r>
                        <a:rPr lang="it-IT" sz="1800" dirty="0"/>
                        <a:t> support</a:t>
                      </a:r>
                    </a:p>
                  </a:txBody>
                  <a:tcPr marL="91450" marR="91450" marT="45725" marB="45725"/>
                </a:tc>
                <a:extLst>
                  <a:ext uri="{0D108BD9-81ED-4DB2-BD59-A6C34878D82A}">
                    <a16:rowId xmlns:a16="http://schemas.microsoft.com/office/drawing/2014/main" val="10007"/>
                  </a:ext>
                </a:extLst>
              </a:tr>
              <a:tr h="228600">
                <a:tc>
                  <a:txBody>
                    <a:bodyPr/>
                    <a:lstStyle/>
                    <a:p>
                      <a:pPr marL="0" marR="0" lvl="0" indent="0" algn="l" rtl="0">
                        <a:spcBef>
                          <a:spcPts val="0"/>
                        </a:spcBef>
                        <a:spcAft>
                          <a:spcPts val="0"/>
                        </a:spcAft>
                        <a:buNone/>
                      </a:pPr>
                      <a:r>
                        <a:rPr lang="en-GB" sz="1800" dirty="0"/>
                        <a:t>11 Nov</a:t>
                      </a:r>
                      <a:endParaRPr sz="1800" dirty="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it-IT" sz="1800" dirty="0" err="1"/>
                        <a:t>Coursework</a:t>
                      </a:r>
                      <a:r>
                        <a:rPr lang="it-IT" sz="1800" dirty="0"/>
                        <a:t> support</a:t>
                      </a:r>
                      <a:endParaRPr sz="1800" dirty="0"/>
                    </a:p>
                  </a:txBody>
                  <a:tcPr marL="91450" marR="91450" marT="45725" marB="45725"/>
                </a:tc>
                <a:tc>
                  <a:txBody>
                    <a:bodyPr/>
                    <a:lstStyle/>
                    <a:p>
                      <a:pPr marL="0" marR="0" lvl="0" indent="0" algn="l" rtl="0">
                        <a:spcBef>
                          <a:spcPts val="0"/>
                        </a:spcBef>
                        <a:spcAft>
                          <a:spcPts val="0"/>
                        </a:spcAft>
                        <a:buNone/>
                      </a:pPr>
                      <a:r>
                        <a:rPr lang="en-GB" sz="1800" dirty="0"/>
                        <a:t>8 Nov</a:t>
                      </a: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chemeClr val="dk1"/>
                        </a:buClr>
                        <a:buSzPts val="1800"/>
                        <a:buFont typeface="Calibri"/>
                        <a:buNone/>
                        <a:tabLst/>
                        <a:defRPr/>
                      </a:pPr>
                      <a:r>
                        <a:rPr lang="it-IT" sz="1800" dirty="0" err="1"/>
                        <a:t>Coursework</a:t>
                      </a:r>
                      <a:r>
                        <a:rPr lang="it-IT" sz="1800" dirty="0"/>
                        <a:t> support</a:t>
                      </a:r>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TotalTime>
  <Words>3210</Words>
  <Application>Microsoft Office PowerPoint</Application>
  <PresentationFormat>Widescreen</PresentationFormat>
  <Paragraphs>278</Paragraphs>
  <Slides>30</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Introduction to  Concurrent and Parallel Systems</vt:lpstr>
      <vt:lpstr>Welcome!</vt:lpstr>
      <vt:lpstr>Module news</vt:lpstr>
      <vt:lpstr>Module introduction</vt:lpstr>
      <vt:lpstr>First term – Details</vt:lpstr>
      <vt:lpstr>Some details (1/2)</vt:lpstr>
      <vt:lpstr>Some details (2/2)</vt:lpstr>
      <vt:lpstr>Indicative content of the course</vt:lpstr>
      <vt:lpstr>Teaching schedule</vt:lpstr>
      <vt:lpstr>A little bit about yourself</vt:lpstr>
      <vt:lpstr>Topics</vt:lpstr>
      <vt:lpstr>What is concurrency? (1/2)</vt:lpstr>
      <vt:lpstr>What is concurrency? (2/2)</vt:lpstr>
      <vt:lpstr>Concurrency – Takeaway message</vt:lpstr>
      <vt:lpstr>Concurrency in modern devices (1/2)</vt:lpstr>
      <vt:lpstr>Concurrency in modern devices (2/2)</vt:lpstr>
      <vt:lpstr>Why?</vt:lpstr>
      <vt:lpstr>Why do we need concurrency? (1/2)</vt:lpstr>
      <vt:lpstr>Why do we need concurrency? (2/2)</vt:lpstr>
      <vt:lpstr>Topics - Summary</vt:lpstr>
      <vt:lpstr>Real-life examples of concurrency</vt:lpstr>
      <vt:lpstr>Real-life examples (1/4)</vt:lpstr>
      <vt:lpstr>Real-life examples (2/4)</vt:lpstr>
      <vt:lpstr>Real-life examples (3/4)</vt:lpstr>
      <vt:lpstr>Real-life examples (4/4)</vt:lpstr>
      <vt:lpstr>Real-life examples</vt:lpstr>
      <vt:lpstr>Critical concurrency issues (1/2)</vt:lpstr>
      <vt:lpstr>Critical concurrency issues (2/2)</vt:lpstr>
      <vt:lpstr>Reference book</vt:lpstr>
      <vt:lpstr>Topics covered so far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Davies, Sergio</dc:creator>
  <cp:lastModifiedBy>Davies, Sergio</cp:lastModifiedBy>
  <cp:revision>8</cp:revision>
  <dcterms:created xsi:type="dcterms:W3CDTF">2019-09-09T15:42:31Z</dcterms:created>
  <dcterms:modified xsi:type="dcterms:W3CDTF">2022-09-28T17:13:30Z</dcterms:modified>
</cp:coreProperties>
</file>